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7650" r:id="rId6"/>
    <p:sldId id="7652" r:id="rId7"/>
    <p:sldId id="7653" r:id="rId8"/>
    <p:sldId id="7654" r:id="rId9"/>
    <p:sldId id="7647" r:id="rId10"/>
    <p:sldId id="7655" r:id="rId11"/>
    <p:sldId id="7656" r:id="rId12"/>
    <p:sldId id="7648" r:id="rId13"/>
    <p:sldId id="7658" r:id="rId14"/>
    <p:sldId id="7657" r:id="rId15"/>
    <p:sldId id="7649" r:id="rId16"/>
    <p:sldId id="7659" r:id="rId17"/>
    <p:sldId id="7660" r:id="rId18"/>
    <p:sldId id="7662" r:id="rId19"/>
    <p:sldId id="7661" r:id="rId20"/>
    <p:sldId id="7663" r:id="rId21"/>
    <p:sldId id="7665" r:id="rId22"/>
    <p:sldId id="7667" r:id="rId23"/>
    <p:sldId id="7666" r:id="rId24"/>
    <p:sldId id="7669" r:id="rId25"/>
    <p:sldId id="7668" r:id="rId26"/>
    <p:sldId id="761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8"/>
    <a:srgbClr val="E6E9E6"/>
    <a:srgbClr val="C1C7CB"/>
    <a:srgbClr val="AFB4B8"/>
    <a:srgbClr val="E0E8EB"/>
    <a:srgbClr val="085799"/>
    <a:srgbClr val="06447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4280" autoAdjust="0"/>
  </p:normalViewPr>
  <p:slideViewPr>
    <p:cSldViewPr snapToGrid="0">
      <p:cViewPr varScale="1">
        <p:scale>
          <a:sx n="107" d="100"/>
          <a:sy n="107" d="100"/>
        </p:scale>
        <p:origin x="51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78DBA-14DA-4A5E-B05D-85F7A5B73E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DD8F29-A9DF-42E7-B922-882FEDC887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AD42C-04A9-4ACF-A2E6-3E0F5B345E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DD8F29-A9DF-42E7-B922-882FEDC887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B8A1C-C157-405F-B346-695F24FFBC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B8A1C-C157-405F-B346-695F24FFBC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B8A1C-C157-405F-B346-695F24FFBC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DD8F29-A9DF-42E7-B922-882FEDC887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B8A1C-C157-405F-B346-695F24FFBC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DD8F29-A9DF-42E7-B922-882FEDC887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7293F-7C25-4187-86A1-538228AE7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BA12E-7FFF-4F46-9B4A-ECA91CF409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277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2" t="-234" r="36" b="234"/>
          <a:stretch>
            <a:fillRect/>
          </a:stretch>
        </p:blipFill>
        <p:spPr>
          <a:xfrm>
            <a:off x="6096000" y="-16042"/>
            <a:ext cx="6096000" cy="68740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4EAC-7851-419C-9561-47E833F0B3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F448-B8DC-4A2F-B7FC-F8D8A2D5D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4EAC-7851-419C-9561-47E833F0B3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F448-B8DC-4A2F-B7FC-F8D8A2D5D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4EAC-7851-419C-9561-47E833F0B3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F448-B8DC-4A2F-B7FC-F8D8A2D5D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4EAC-7851-419C-9561-47E833F0B3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F448-B8DC-4A2F-B7FC-F8D8A2D5D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4EAC-7851-419C-9561-47E833F0B3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F448-B8DC-4A2F-B7FC-F8D8A2D5D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4EAC-7851-419C-9561-47E833F0B3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F448-B8DC-4A2F-B7FC-F8D8A2D5D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4EAC-7851-419C-9561-47E833F0B3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F448-B8DC-4A2F-B7FC-F8D8A2D5D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4EAC-7851-419C-9561-47E833F0B3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F448-B8DC-4A2F-B7FC-F8D8A2D5D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/>
            </a:gs>
            <a:gs pos="100000">
              <a:srgbClr val="E6E6E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94EAC-7851-419C-9561-47E833F0B3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2F448-B8DC-4A2F-B7FC-F8D8A2D5D2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/>
          <a:srcRect/>
          <a:tile tx="374650" ty="127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/>
          <p:cNvCxnSpPr/>
          <p:nvPr/>
        </p:nvCxnSpPr>
        <p:spPr>
          <a:xfrm flipH="1">
            <a:off x="9473459" y="1066693"/>
            <a:ext cx="840607" cy="391983"/>
          </a:xfrm>
          <a:prstGeom prst="line">
            <a:avLst/>
          </a:prstGeom>
          <a:ln w="31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8632852" y="1261099"/>
            <a:ext cx="840607" cy="391983"/>
          </a:xfrm>
          <a:prstGeom prst="line">
            <a:avLst/>
          </a:prstGeom>
          <a:ln w="31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2910548" y="5347175"/>
            <a:ext cx="840607" cy="391983"/>
          </a:xfrm>
          <a:prstGeom prst="line">
            <a:avLst/>
          </a:prstGeom>
          <a:ln w="31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2069941" y="5541580"/>
            <a:ext cx="840607" cy="391983"/>
          </a:xfrm>
          <a:prstGeom prst="line">
            <a:avLst/>
          </a:prstGeom>
          <a:ln w="31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5178461" y="1364477"/>
            <a:ext cx="1835083" cy="645459"/>
            <a:chOff x="5178000" y="1248360"/>
            <a:chExt cx="1835083" cy="645459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5178000" y="1267408"/>
              <a:ext cx="1835083" cy="0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5178000" y="1248360"/>
              <a:ext cx="0" cy="645459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7013083" y="1248360"/>
              <a:ext cx="0" cy="645459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直接连接符 45"/>
          <p:cNvCxnSpPr/>
          <p:nvPr/>
        </p:nvCxnSpPr>
        <p:spPr>
          <a:xfrm>
            <a:off x="6096459" y="4079263"/>
            <a:ext cx="0" cy="660400"/>
          </a:xfrm>
          <a:prstGeom prst="line">
            <a:avLst/>
          </a:prstGeom>
          <a:ln w="63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2921223" y="1870981"/>
            <a:ext cx="6349559" cy="1636809"/>
            <a:chOff x="2920761" y="1754864"/>
            <a:chExt cx="6349559" cy="1636808"/>
          </a:xfrm>
        </p:grpSpPr>
        <p:sp>
          <p:nvSpPr>
            <p:cNvPr id="48" name="文本框 47"/>
            <p:cNvSpPr txBox="1"/>
            <p:nvPr/>
          </p:nvSpPr>
          <p:spPr>
            <a:xfrm>
              <a:off x="4231498" y="1754864"/>
              <a:ext cx="37280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6600" b="1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FZHei-B01S" panose="02010601030101010101" pitchFamily="2" charset="-122"/>
                </a:rPr>
                <a:t>毕业设计</a:t>
              </a:r>
              <a:endParaRPr lang="zh-CN" altLang="en-US" sz="6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920761" y="2745341"/>
              <a:ext cx="6349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600" b="1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FZHei-B01S" panose="02010601030101010101" pitchFamily="2" charset="-122"/>
                </a:rPr>
                <a:t>物体检测算法</a:t>
              </a:r>
              <a:r>
                <a:rPr lang="en-US" altLang="zh-CN" sz="3600" b="1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FZHei-B01S" panose="02010601030101010101" pitchFamily="2" charset="-122"/>
                </a:rPr>
                <a:t>YOLOv3</a:t>
              </a:r>
              <a:r>
                <a:rPr lang="zh-CN" altLang="en-US" sz="3600" b="1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FZHei-B01S" panose="02010601030101010101" pitchFamily="2" charset="-122"/>
                </a:rPr>
                <a:t>的改进</a:t>
              </a:r>
              <a:endParaRPr lang="zh-CN" altLang="en-US" sz="3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178461" y="3696229"/>
            <a:ext cx="1835083" cy="1634379"/>
            <a:chOff x="5178000" y="3580112"/>
            <a:chExt cx="1835083" cy="1634379"/>
          </a:xfrm>
        </p:grpSpPr>
        <p:cxnSp>
          <p:nvCxnSpPr>
            <p:cNvPr id="51" name="直接连接符 50"/>
            <p:cNvCxnSpPr/>
            <p:nvPr/>
          </p:nvCxnSpPr>
          <p:spPr>
            <a:xfrm flipV="1">
              <a:off x="7013083" y="3580112"/>
              <a:ext cx="0" cy="1634379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178000" y="5193853"/>
              <a:ext cx="1835083" cy="0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178000" y="3580112"/>
              <a:ext cx="0" cy="1634379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本框 55"/>
          <p:cNvSpPr txBox="1"/>
          <p:nvPr/>
        </p:nvSpPr>
        <p:spPr>
          <a:xfrm>
            <a:off x="5152342" y="4739665"/>
            <a:ext cx="1886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rPr>
              <a:t>计算机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rPr>
              <a:t>zy1501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rPr>
              <a:t>陈睿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FZHei-B01S" panose="02010601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68459" y="3635054"/>
            <a:ext cx="165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rPr>
              <a:t>指导老师：刘钢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2700000">
            <a:off x="2549843" y="2496677"/>
            <a:ext cx="2017032" cy="20170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 rot="2700000">
            <a:off x="3234257" y="1296479"/>
            <a:ext cx="648211" cy="6482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 rot="2700000">
            <a:off x="1349644" y="3181089"/>
            <a:ext cx="648211" cy="6482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 rot="2700000">
            <a:off x="1442914" y="4059166"/>
            <a:ext cx="461671" cy="4616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 rot="2700000">
            <a:off x="2620446" y="1428491"/>
            <a:ext cx="384187" cy="38418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2" name="矩形 21"/>
          <p:cNvSpPr>
            <a:spLocks noChangeAspect="1"/>
          </p:cNvSpPr>
          <p:nvPr/>
        </p:nvSpPr>
        <p:spPr>
          <a:xfrm rot="2700000">
            <a:off x="667061" y="3688141"/>
            <a:ext cx="252000" cy="25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 rot="2700000">
            <a:off x="2873090" y="5461534"/>
            <a:ext cx="292365" cy="2923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 rot="2700000">
            <a:off x="9793359" y="4386731"/>
            <a:ext cx="467064" cy="46706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 rot="2700000">
            <a:off x="10174339" y="4856667"/>
            <a:ext cx="264047" cy="2640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 rot="2700000">
            <a:off x="10647660" y="2519572"/>
            <a:ext cx="351351" cy="35135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49472" y="2548821"/>
            <a:ext cx="2220480" cy="186204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  </a:t>
            </a:r>
            <a:r>
              <a:rPr lang="en-US" altLang="zh-CN" sz="11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03</a:t>
            </a:r>
            <a:endParaRPr lang="en-US" altLang="zh-CN" sz="8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74996" y="3088955"/>
            <a:ext cx="45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FZHei-B01S" panose="02010601030101010101" pitchFamily="2" charset="-122"/>
              </a:rPr>
              <a:t>算法改进思路的分析</a:t>
            </a:r>
            <a:endParaRPr kumimoji="1"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淘宝店chenying0907 5"/>
          <p:cNvSpPr/>
          <p:nvPr/>
        </p:nvSpPr>
        <p:spPr>
          <a:xfrm>
            <a:off x="4734539" y="1344518"/>
            <a:ext cx="5290267" cy="208448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696595">
              <a:defRPr/>
            </a:pPr>
            <a:r>
              <a:rPr lang="zh-CN" altLang="en-US" sz="20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选择恰当的先验框的尺寸、数量，加快训练收敛速度</a:t>
            </a:r>
            <a:endParaRPr lang="zh-CN" altLang="en-US" sz="20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7" name="淘宝店chenying0907 6"/>
          <p:cNvSpPr/>
          <p:nvPr/>
        </p:nvSpPr>
        <p:spPr>
          <a:xfrm>
            <a:off x="4734539" y="3563829"/>
            <a:ext cx="5290264" cy="17486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696595">
              <a:defRPr/>
            </a:pPr>
            <a:r>
              <a:rPr lang="zh-CN" altLang="en-US" sz="20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调整特征金字塔结构，多进行一次下采样并融合到低阶特征中</a:t>
            </a:r>
            <a:endParaRPr lang="zh-CN" altLang="en-US" sz="20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grpSp>
        <p:nvGrpSpPr>
          <p:cNvPr id="11" name="淘宝店chenying0907 10"/>
          <p:cNvGrpSpPr/>
          <p:nvPr/>
        </p:nvGrpSpPr>
        <p:grpSpPr bwMode="auto">
          <a:xfrm>
            <a:off x="2688722" y="1344517"/>
            <a:ext cx="1934588" cy="2084183"/>
            <a:chOff x="970360" y="3200927"/>
            <a:chExt cx="1618019" cy="1618019"/>
          </a:xfrm>
        </p:grpSpPr>
        <p:sp>
          <p:nvSpPr>
            <p:cNvPr id="12" name="淘宝店chenying0907 11"/>
            <p:cNvSpPr/>
            <p:nvPr/>
          </p:nvSpPr>
          <p:spPr>
            <a:xfrm>
              <a:off x="970360" y="3200927"/>
              <a:ext cx="1618019" cy="1618019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96595">
                <a:defRPr/>
              </a:pPr>
              <a:endParaRPr lang="zh-CN" alt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3" name="淘宝店chenying0907 1984"/>
            <p:cNvGrpSpPr/>
            <p:nvPr/>
          </p:nvGrpSpPr>
          <p:grpSpPr bwMode="auto">
            <a:xfrm>
              <a:off x="1433293" y="3481388"/>
              <a:ext cx="692151" cy="690563"/>
              <a:chOff x="1433293" y="3481388"/>
              <a:chExt cx="692151" cy="690563"/>
            </a:xfrm>
          </p:grpSpPr>
          <p:sp>
            <p:nvSpPr>
              <p:cNvPr id="15" name="淘宝店chenying0907 369"/>
              <p:cNvSpPr/>
              <p:nvPr/>
            </p:nvSpPr>
            <p:spPr bwMode="auto">
              <a:xfrm>
                <a:off x="1433293" y="3481388"/>
                <a:ext cx="692151" cy="509588"/>
              </a:xfrm>
              <a:custGeom>
                <a:avLst/>
                <a:gdLst>
                  <a:gd name="T0" fmla="*/ 0 w 184"/>
                  <a:gd name="T1" fmla="*/ 1797092058 h 136"/>
                  <a:gd name="T2" fmla="*/ 127351838 w 184"/>
                  <a:gd name="T3" fmla="*/ 1909411248 h 136"/>
                  <a:gd name="T4" fmla="*/ 2147483646 w 184"/>
                  <a:gd name="T5" fmla="*/ 1909411248 h 136"/>
                  <a:gd name="T6" fmla="*/ 2147483646 w 184"/>
                  <a:gd name="T7" fmla="*/ 1797092058 h 136"/>
                  <a:gd name="T8" fmla="*/ 2147483646 w 184"/>
                  <a:gd name="T9" fmla="*/ 112319190 h 136"/>
                  <a:gd name="T10" fmla="*/ 2147483646 w 184"/>
                  <a:gd name="T11" fmla="*/ 0 h 136"/>
                  <a:gd name="T12" fmla="*/ 113200380 w 184"/>
                  <a:gd name="T13" fmla="*/ 0 h 136"/>
                  <a:gd name="T14" fmla="*/ 0 w 184"/>
                  <a:gd name="T15" fmla="*/ 112319190 h 136"/>
                  <a:gd name="T16" fmla="*/ 0 w 184"/>
                  <a:gd name="T17" fmla="*/ 1797092058 h 1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4" h="136">
                    <a:moveTo>
                      <a:pt x="0" y="128"/>
                    </a:moveTo>
                    <a:cubicBezTo>
                      <a:pt x="0" y="132"/>
                      <a:pt x="4" y="136"/>
                      <a:pt x="9" y="136"/>
                    </a:cubicBezTo>
                    <a:cubicBezTo>
                      <a:pt x="177" y="136"/>
                      <a:pt x="177" y="136"/>
                      <a:pt x="177" y="136"/>
                    </a:cubicBezTo>
                    <a:cubicBezTo>
                      <a:pt x="181" y="136"/>
                      <a:pt x="184" y="132"/>
                      <a:pt x="184" y="128"/>
                    </a:cubicBezTo>
                    <a:cubicBezTo>
                      <a:pt x="184" y="8"/>
                      <a:pt x="184" y="8"/>
                      <a:pt x="184" y="8"/>
                    </a:cubicBezTo>
                    <a:cubicBezTo>
                      <a:pt x="184" y="3"/>
                      <a:pt x="181" y="0"/>
                      <a:pt x="17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lnTo>
                      <a:pt x="0" y="128"/>
                    </a:lnTo>
                    <a:close/>
                  </a:path>
                </a:pathLst>
              </a:custGeom>
              <a:noFill/>
              <a:ln w="30163" cap="rnd">
                <a:solidFill>
                  <a:schemeClr val="accent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9659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6" name="Line 370"/>
              <p:cNvSpPr>
                <a:spLocks noChangeShapeType="1"/>
              </p:cNvSpPr>
              <p:nvPr/>
            </p:nvSpPr>
            <p:spPr bwMode="auto">
              <a:xfrm>
                <a:off x="1436469" y="3900488"/>
                <a:ext cx="688975" cy="0"/>
              </a:xfrm>
              <a:prstGeom prst="line">
                <a:avLst/>
              </a:prstGeom>
              <a:noFill/>
              <a:ln w="30163" cap="rnd">
                <a:solidFill>
                  <a:schemeClr val="accent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9659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7" name="淘宝店chenying0907 371"/>
              <p:cNvSpPr/>
              <p:nvPr/>
            </p:nvSpPr>
            <p:spPr bwMode="auto">
              <a:xfrm>
                <a:off x="1733332" y="4006851"/>
                <a:ext cx="90488" cy="104775"/>
              </a:xfrm>
              <a:custGeom>
                <a:avLst/>
                <a:gdLst>
                  <a:gd name="T0" fmla="*/ 143650494 w 57"/>
                  <a:gd name="T1" fmla="*/ 0 h 66"/>
                  <a:gd name="T2" fmla="*/ 143650494 w 57"/>
                  <a:gd name="T3" fmla="*/ 166330313 h 66"/>
                  <a:gd name="T4" fmla="*/ 0 w 57"/>
                  <a:gd name="T5" fmla="*/ 166330313 h 66"/>
                  <a:gd name="T6" fmla="*/ 0 w 5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66">
                    <a:moveTo>
                      <a:pt x="57" y="0"/>
                    </a:moveTo>
                    <a:lnTo>
                      <a:pt x="57" y="66"/>
                    </a:lnTo>
                    <a:lnTo>
                      <a:pt x="0" y="66"/>
                    </a:lnTo>
                    <a:lnTo>
                      <a:pt x="0" y="0"/>
                    </a:lnTo>
                  </a:path>
                </a:pathLst>
              </a:custGeom>
              <a:noFill/>
              <a:ln w="30163" cap="rnd">
                <a:solidFill>
                  <a:schemeClr val="accent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9659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8" name="淘宝店chenying0907 372"/>
              <p:cNvSpPr/>
              <p:nvPr/>
            </p:nvSpPr>
            <p:spPr bwMode="auto">
              <a:xfrm>
                <a:off x="1644432" y="4054476"/>
                <a:ext cx="269875" cy="117475"/>
              </a:xfrm>
              <a:custGeom>
                <a:avLst/>
                <a:gdLst>
                  <a:gd name="T0" fmla="*/ 730574115 w 72"/>
                  <a:gd name="T1" fmla="*/ 0 h 31"/>
                  <a:gd name="T2" fmla="*/ 1011562717 w 72"/>
                  <a:gd name="T3" fmla="*/ 215407465 h 31"/>
                  <a:gd name="T4" fmla="*/ 1011562717 w 72"/>
                  <a:gd name="T5" fmla="*/ 215407465 h 31"/>
                  <a:gd name="T6" fmla="*/ 505783233 w 72"/>
                  <a:gd name="T7" fmla="*/ 445173407 h 31"/>
                  <a:gd name="T8" fmla="*/ 0 w 72"/>
                  <a:gd name="T9" fmla="*/ 215407465 h 31"/>
                  <a:gd name="T10" fmla="*/ 295040844 w 72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" h="31">
                    <a:moveTo>
                      <a:pt x="52" y="0"/>
                    </a:moveTo>
                    <a:cubicBezTo>
                      <a:pt x="64" y="3"/>
                      <a:pt x="72" y="9"/>
                      <a:pt x="72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24"/>
                      <a:pt x="56" y="31"/>
                      <a:pt x="36" y="31"/>
                    </a:cubicBezTo>
                    <a:cubicBezTo>
                      <a:pt x="16" y="31"/>
                      <a:pt x="0" y="24"/>
                      <a:pt x="0" y="15"/>
                    </a:cubicBezTo>
                    <a:cubicBezTo>
                      <a:pt x="0" y="8"/>
                      <a:pt x="9" y="3"/>
                      <a:pt x="21" y="0"/>
                    </a:cubicBezTo>
                  </a:path>
                </a:pathLst>
              </a:custGeom>
              <a:noFill/>
              <a:ln w="30163" cap="rnd">
                <a:solidFill>
                  <a:schemeClr val="accent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9659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14" name="淘宝店chenying0907 2027"/>
            <p:cNvSpPr txBox="1">
              <a:spLocks noChangeArrowheads="1"/>
            </p:cNvSpPr>
            <p:nvPr/>
          </p:nvSpPr>
          <p:spPr bwMode="auto">
            <a:xfrm>
              <a:off x="1211685" y="4315927"/>
              <a:ext cx="1135367" cy="32649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8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algn="ctr" defTabSz="696595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zh-CN" altLang="en-US" sz="2135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先验框</a:t>
              </a:r>
              <a:endParaRPr lang="zh-CN" altLang="en-US" sz="2135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19" name="淘宝店chenying0907 18"/>
          <p:cNvGrpSpPr/>
          <p:nvPr/>
        </p:nvGrpSpPr>
        <p:grpSpPr bwMode="auto">
          <a:xfrm>
            <a:off x="2696779" y="3555362"/>
            <a:ext cx="1934588" cy="1757122"/>
            <a:chOff x="7876967" y="1505063"/>
            <a:chExt cx="1618019" cy="1618019"/>
          </a:xfrm>
        </p:grpSpPr>
        <p:sp>
          <p:nvSpPr>
            <p:cNvPr id="20" name="淘宝店chenying0907 19"/>
            <p:cNvSpPr/>
            <p:nvPr/>
          </p:nvSpPr>
          <p:spPr>
            <a:xfrm>
              <a:off x="7876967" y="1505063"/>
              <a:ext cx="1618019" cy="1618019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96595">
                <a:defRPr/>
              </a:pPr>
              <a:endParaRPr lang="zh-CN" alt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21" name="淘宝店chenying0907 2016"/>
            <p:cNvGrpSpPr/>
            <p:nvPr/>
          </p:nvGrpSpPr>
          <p:grpSpPr bwMode="auto">
            <a:xfrm>
              <a:off x="8490714" y="1804274"/>
              <a:ext cx="390525" cy="690563"/>
              <a:chOff x="8490714" y="1804274"/>
              <a:chExt cx="390525" cy="690563"/>
            </a:xfrm>
          </p:grpSpPr>
          <p:sp>
            <p:nvSpPr>
              <p:cNvPr id="23" name="淘宝店chenying0907 356"/>
              <p:cNvSpPr/>
              <p:nvPr/>
            </p:nvSpPr>
            <p:spPr bwMode="auto">
              <a:xfrm>
                <a:off x="8490714" y="1804274"/>
                <a:ext cx="390525" cy="690563"/>
              </a:xfrm>
              <a:custGeom>
                <a:avLst/>
                <a:gdLst>
                  <a:gd name="T0" fmla="*/ 1466440150 w 104"/>
                  <a:gd name="T1" fmla="*/ 2147483646 h 184"/>
                  <a:gd name="T2" fmla="*/ 1353638506 w 104"/>
                  <a:gd name="T3" fmla="*/ 2147483646 h 184"/>
                  <a:gd name="T4" fmla="*/ 112801644 w 104"/>
                  <a:gd name="T5" fmla="*/ 2147483646 h 184"/>
                  <a:gd name="T6" fmla="*/ 0 w 104"/>
                  <a:gd name="T7" fmla="*/ 2147483646 h 184"/>
                  <a:gd name="T8" fmla="*/ 0 w 104"/>
                  <a:gd name="T9" fmla="*/ 112681867 h 184"/>
                  <a:gd name="T10" fmla="*/ 112801644 w 104"/>
                  <a:gd name="T11" fmla="*/ 0 h 184"/>
                  <a:gd name="T12" fmla="*/ 1353638506 w 104"/>
                  <a:gd name="T13" fmla="*/ 0 h 184"/>
                  <a:gd name="T14" fmla="*/ 1466440150 w 104"/>
                  <a:gd name="T15" fmla="*/ 112681867 h 184"/>
                  <a:gd name="T16" fmla="*/ 1466440150 w 104"/>
                  <a:gd name="T17" fmla="*/ 2147483646 h 1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" h="184">
                    <a:moveTo>
                      <a:pt x="104" y="176"/>
                    </a:moveTo>
                    <a:cubicBezTo>
                      <a:pt x="104" y="180"/>
                      <a:pt x="101" y="184"/>
                      <a:pt x="96" y="184"/>
                    </a:cubicBezTo>
                    <a:cubicBezTo>
                      <a:pt x="8" y="184"/>
                      <a:pt x="8" y="184"/>
                      <a:pt x="8" y="184"/>
                    </a:cubicBezTo>
                    <a:cubicBezTo>
                      <a:pt x="4" y="184"/>
                      <a:pt x="0" y="180"/>
                      <a:pt x="0" y="17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1" y="0"/>
                      <a:pt x="104" y="3"/>
                      <a:pt x="104" y="8"/>
                    </a:cubicBezTo>
                    <a:lnTo>
                      <a:pt x="104" y="176"/>
                    </a:lnTo>
                    <a:close/>
                  </a:path>
                </a:pathLst>
              </a:custGeom>
              <a:noFill/>
              <a:ln w="30163" cap="rnd">
                <a:solidFill>
                  <a:schemeClr val="accent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9659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Oval 357"/>
              <p:cNvSpPr>
                <a:spLocks noChangeArrowheads="1"/>
              </p:cNvSpPr>
              <p:nvPr/>
            </p:nvSpPr>
            <p:spPr bwMode="auto">
              <a:xfrm>
                <a:off x="8581202" y="2224961"/>
                <a:ext cx="209550" cy="209550"/>
              </a:xfrm>
              <a:prstGeom prst="ellipse">
                <a:avLst/>
              </a:prstGeom>
              <a:noFill/>
              <a:ln w="30163" cap="rnd">
                <a:solidFill>
                  <a:schemeClr val="accent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8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9pPr>
              </a:lstStyle>
              <a:p>
                <a:pPr defTabSz="696595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zh-CN" alt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Line 358"/>
              <p:cNvSpPr>
                <a:spLocks noChangeShapeType="1"/>
              </p:cNvSpPr>
              <p:nvPr/>
            </p:nvSpPr>
            <p:spPr bwMode="auto">
              <a:xfrm flipH="1">
                <a:off x="8490714" y="2164636"/>
                <a:ext cx="390525" cy="0"/>
              </a:xfrm>
              <a:prstGeom prst="line">
                <a:avLst/>
              </a:prstGeom>
              <a:noFill/>
              <a:ln w="30163" cap="rnd">
                <a:solidFill>
                  <a:schemeClr val="accent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9659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6" name="淘宝店chenying0907 359"/>
              <p:cNvSpPr>
                <a:spLocks noChangeArrowheads="1"/>
              </p:cNvSpPr>
              <p:nvPr/>
            </p:nvSpPr>
            <p:spPr bwMode="auto">
              <a:xfrm>
                <a:off x="8551039" y="1864599"/>
                <a:ext cx="269875" cy="239713"/>
              </a:xfrm>
              <a:prstGeom prst="rect">
                <a:avLst/>
              </a:prstGeom>
              <a:noFill/>
              <a:ln w="30163" cap="rnd">
                <a:solidFill>
                  <a:schemeClr val="accent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8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8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itchFamily="2" charset="-122"/>
                  </a:defRPr>
                </a:lvl9pPr>
              </a:lstStyle>
              <a:p>
                <a:pPr defTabSz="696595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zh-CN" alt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22" name="淘宝店chenying0907 2028"/>
            <p:cNvSpPr txBox="1">
              <a:spLocks noChangeArrowheads="1"/>
            </p:cNvSpPr>
            <p:nvPr/>
          </p:nvSpPr>
          <p:spPr bwMode="auto">
            <a:xfrm>
              <a:off x="8118292" y="2548667"/>
              <a:ext cx="1135367" cy="38727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8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algn="ctr" defTabSz="696595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zh-CN" altLang="en-US" sz="2135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特征融合</a:t>
              </a:r>
              <a:endParaRPr lang="zh-CN" altLang="en-US" sz="2135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7" name="文本框 10"/>
          <p:cNvSpPr txBox="1">
            <a:spLocks noChangeArrowheads="1"/>
          </p:cNvSpPr>
          <p:nvPr/>
        </p:nvSpPr>
        <p:spPr bwMode="auto">
          <a:xfrm>
            <a:off x="174624" y="220663"/>
            <a:ext cx="3177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模型的分析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8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044799" y="3349356"/>
            <a:ext cx="2209668" cy="1628679"/>
            <a:chOff x="2282892" y="2767021"/>
            <a:chExt cx="1657762" cy="1221509"/>
          </a:xfrm>
        </p:grpSpPr>
        <p:sp>
          <p:nvSpPr>
            <p:cNvPr id="9" name="五边形 8"/>
            <p:cNvSpPr/>
            <p:nvPr/>
          </p:nvSpPr>
          <p:spPr>
            <a:xfrm rot="16200000" flipV="1">
              <a:off x="2501018" y="2548895"/>
              <a:ext cx="1221509" cy="1657762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354595" y="3395950"/>
              <a:ext cx="1453732" cy="46166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defRPr/>
              </a:pP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图片分辨率</a:t>
              </a:r>
              <a:endParaRPr lang="zh-CN" altLang="en-US" sz="21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642126" y="3349356"/>
            <a:ext cx="2209668" cy="1628679"/>
            <a:chOff x="4231488" y="2767021"/>
            <a:chExt cx="1657762" cy="1221509"/>
          </a:xfrm>
        </p:grpSpPr>
        <p:sp>
          <p:nvSpPr>
            <p:cNvPr id="12" name="五边形 11"/>
            <p:cNvSpPr/>
            <p:nvPr/>
          </p:nvSpPr>
          <p:spPr>
            <a:xfrm rot="16200000" flipV="1">
              <a:off x="4449614" y="2548895"/>
              <a:ext cx="1221509" cy="1657762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333502" y="3377776"/>
              <a:ext cx="1453732" cy="46166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defRPr/>
              </a:pP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图片参数</a:t>
              </a:r>
              <a:endParaRPr lang="zh-CN" altLang="en-US" sz="21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43462" y="2360515"/>
            <a:ext cx="2209668" cy="1628679"/>
            <a:chOff x="3257190" y="2025390"/>
            <a:chExt cx="1657762" cy="1221509"/>
          </a:xfrm>
        </p:grpSpPr>
        <p:sp>
          <p:nvSpPr>
            <p:cNvPr id="15" name="五边形 14"/>
            <p:cNvSpPr/>
            <p:nvPr/>
          </p:nvSpPr>
          <p:spPr>
            <a:xfrm rot="5400000">
              <a:off x="3475316" y="1807264"/>
              <a:ext cx="1221509" cy="1657762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298587" y="2241715"/>
              <a:ext cx="1514348" cy="46166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defRPr/>
              </a:pP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经典特宋简" panose="02010609010101010101" pitchFamily="49" charset="-122"/>
                  <a:sym typeface="FZHei-B01S" panose="02010601030101010101" pitchFamily="2" charset="-122"/>
                </a:rPr>
                <a:t>物体大小</a:t>
              </a:r>
              <a:endParaRPr lang="zh-CN" altLang="en-US" sz="2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940791" y="2360515"/>
            <a:ext cx="2209668" cy="1628679"/>
            <a:chOff x="5205788" y="2025390"/>
            <a:chExt cx="1657762" cy="1221509"/>
          </a:xfrm>
        </p:grpSpPr>
        <p:sp>
          <p:nvSpPr>
            <p:cNvPr id="18" name="五边形 17"/>
            <p:cNvSpPr/>
            <p:nvPr/>
          </p:nvSpPr>
          <p:spPr>
            <a:xfrm rot="5400000">
              <a:off x="5423914" y="1807264"/>
              <a:ext cx="1221509" cy="1657762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205788" y="2241715"/>
              <a:ext cx="1657762" cy="46166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defRPr/>
              </a:pP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物体类别</a:t>
              </a:r>
              <a:endParaRPr lang="zh-CN" altLang="en-US" sz="21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  <a:sym typeface="FZHei-B01S" panose="02010601030101010101" pitchFamily="2" charset="-122"/>
              </a:endParaRPr>
            </a:p>
          </p:txBody>
        </p:sp>
      </p:grpSp>
      <p:cxnSp>
        <p:nvCxnSpPr>
          <p:cNvPr id="20" name="肘形连接符 19"/>
          <p:cNvCxnSpPr>
            <a:stCxn id="15" idx="1"/>
          </p:cNvCxnSpPr>
          <p:nvPr/>
        </p:nvCxnSpPr>
        <p:spPr>
          <a:xfrm rot="16200000" flipV="1">
            <a:off x="4150178" y="1247782"/>
            <a:ext cx="741973" cy="1483491"/>
          </a:xfrm>
          <a:prstGeom prst="bentConnector2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rot="5400000" flipH="1" flipV="1">
            <a:off x="8322977" y="1443258"/>
            <a:ext cx="741973" cy="1112617"/>
          </a:xfrm>
          <a:prstGeom prst="bentConnector2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>
            <a:stCxn id="9" idx="1"/>
          </p:cNvCxnSpPr>
          <p:nvPr/>
        </p:nvCxnSpPr>
        <p:spPr>
          <a:xfrm rot="5400000">
            <a:off x="3291891" y="4769519"/>
            <a:ext cx="649227" cy="1066259"/>
          </a:xfrm>
          <a:prstGeom prst="bentConnector2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rot="16200000" flipH="1">
            <a:off x="6937344" y="4787651"/>
            <a:ext cx="639137" cy="1019899"/>
          </a:xfrm>
          <a:prstGeom prst="bentConnector2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81"/>
          <p:cNvSpPr txBox="1">
            <a:spLocks noChangeArrowheads="1"/>
          </p:cNvSpPr>
          <p:nvPr/>
        </p:nvSpPr>
        <p:spPr bwMode="auto">
          <a:xfrm>
            <a:off x="668212" y="1445357"/>
            <a:ext cx="3111205" cy="12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r">
              <a:spcAft>
                <a:spcPts val="8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针对物体大小调整先验框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       由于物体的大小往往是有一定比例的，同时数据集均来自车辆内部拍摄，所以不同距离的物体尺寸遵循一定的特征分布。可以使用聚类算法根据物体大小调整先验框。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5" name="文本框 81"/>
          <p:cNvSpPr txBox="1">
            <a:spLocks noChangeArrowheads="1"/>
          </p:cNvSpPr>
          <p:nvPr/>
        </p:nvSpPr>
        <p:spPr bwMode="auto">
          <a:xfrm>
            <a:off x="241158" y="4963075"/>
            <a:ext cx="2831127" cy="12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r">
              <a:spcAft>
                <a:spcPts val="8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针对图片分辨率调整网络结构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>
              <a:spcAft>
                <a:spcPts val="800"/>
              </a:spcAft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       YOLOv3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默认输入尺寸为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416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*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416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，而由于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BDD100K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数据集的图片分辨率相对较高，使用较低分辨率会丢失图片的部分细节。基于此问题，可以以相对较高的分辨率调整模型。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6" name="文本框 81"/>
          <p:cNvSpPr txBox="1">
            <a:spLocks noChangeArrowheads="1"/>
          </p:cNvSpPr>
          <p:nvPr/>
        </p:nvSpPr>
        <p:spPr bwMode="auto">
          <a:xfrm>
            <a:off x="9215701" y="1443107"/>
            <a:ext cx="2831127" cy="12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针对物体类别调整训练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       数据集中不同类别的物体在数量上差距过大，导致了类别不平衡的问题。可以对这些物体较少的类别的图片进行数据集层面的上采样，以调整训练策略。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文本框 81"/>
          <p:cNvSpPr txBox="1">
            <a:spLocks noChangeArrowheads="1"/>
          </p:cNvSpPr>
          <p:nvPr/>
        </p:nvSpPr>
        <p:spPr bwMode="auto">
          <a:xfrm>
            <a:off x="7993758" y="5012976"/>
            <a:ext cx="3111205" cy="12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针对图片参数进行增强训练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 algn="just">
              <a:spcAft>
                <a:spcPts val="800"/>
              </a:spcAft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       数据集中的图片往往是拍摄的结果，但由于不同摄像环境，需要实际检测的环境往往各不相同。可以对训练的图片在饱和度、曝光与色温等图片参数方面进行调整，以扩充训练集，增强训练。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8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4168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BDD100K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数据集的分析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9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0" name="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5987703" y="4101573"/>
            <a:ext cx="5963140" cy="178894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2700000">
            <a:off x="2549843" y="2496677"/>
            <a:ext cx="2017032" cy="20170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 rot="2700000">
            <a:off x="3234257" y="1296479"/>
            <a:ext cx="648211" cy="6482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 rot="2700000">
            <a:off x="1349644" y="3181089"/>
            <a:ext cx="648211" cy="6482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 rot="2700000">
            <a:off x="1442914" y="4059166"/>
            <a:ext cx="461671" cy="4616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 rot="2700000">
            <a:off x="2620446" y="1428491"/>
            <a:ext cx="384187" cy="38418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2" name="矩形 21"/>
          <p:cNvSpPr>
            <a:spLocks noChangeAspect="1"/>
          </p:cNvSpPr>
          <p:nvPr/>
        </p:nvSpPr>
        <p:spPr>
          <a:xfrm rot="2700000">
            <a:off x="667061" y="3688141"/>
            <a:ext cx="252000" cy="25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 rot="2700000">
            <a:off x="2873090" y="5461534"/>
            <a:ext cx="292365" cy="2923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 rot="2700000">
            <a:off x="9793359" y="4386731"/>
            <a:ext cx="467064" cy="46706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 rot="2700000">
            <a:off x="10174339" y="4856667"/>
            <a:ext cx="264047" cy="2640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 rot="2700000">
            <a:off x="10647660" y="2519572"/>
            <a:ext cx="351351" cy="35135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49472" y="2548821"/>
            <a:ext cx="2220480" cy="186204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  </a:t>
            </a:r>
            <a:r>
              <a:rPr lang="en-US" altLang="zh-CN" sz="11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04</a:t>
            </a:r>
            <a:endParaRPr lang="en-US" altLang="zh-CN" sz="8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74996" y="3088954"/>
            <a:ext cx="458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FZHei-B01S" panose="02010601030101010101" pitchFamily="2" charset="-122"/>
              </a:rPr>
              <a:t>改进算法的实现与效果</a:t>
            </a:r>
            <a:endParaRPr kumimoji="1"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1" name="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3091144" y="1175648"/>
            <a:ext cx="6009719" cy="45067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6" r="35540"/>
          <a:stretch>
            <a:fillRect/>
          </a:stretch>
        </p:blipFill>
        <p:spPr>
          <a:xfrm>
            <a:off x="4682122" y="1490164"/>
            <a:ext cx="2827757" cy="387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15" y="1599243"/>
            <a:ext cx="4135879" cy="37236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991" y="1635062"/>
            <a:ext cx="3685571" cy="3632541"/>
          </a:xfrm>
          <a:prstGeom prst="rect">
            <a:avLst/>
          </a:prstGeom>
        </p:spPr>
      </p:pic>
      <p:sp>
        <p:nvSpPr>
          <p:cNvPr id="8" name="文本框 10"/>
          <p:cNvSpPr txBox="1">
            <a:spLocks noChangeArrowheads="1"/>
          </p:cNvSpPr>
          <p:nvPr/>
        </p:nvSpPr>
        <p:spPr bwMode="auto">
          <a:xfrm>
            <a:off x="174626" y="220663"/>
            <a:ext cx="4146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模型的改进实现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9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0" name="文本框 10"/>
          <p:cNvSpPr txBox="1">
            <a:spLocks noChangeArrowheads="1"/>
          </p:cNvSpPr>
          <p:nvPr/>
        </p:nvSpPr>
        <p:spPr bwMode="auto">
          <a:xfrm>
            <a:off x="174625" y="682329"/>
            <a:ext cx="538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针对先验框与物体大小特征的改进实现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1" y="714077"/>
            <a:ext cx="98425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6693 -0.28958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-144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695 0 " pathEditMode="relative" rAng="0" ptsTypes="AA">
                                      <p:cBhvr>
                                        <p:cTn id="28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0"/>
          <p:cNvSpPr txBox="1">
            <a:spLocks noChangeArrowheads="1"/>
          </p:cNvSpPr>
          <p:nvPr/>
        </p:nvSpPr>
        <p:spPr bwMode="auto">
          <a:xfrm>
            <a:off x="174626" y="220663"/>
            <a:ext cx="4146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模型的改进实现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8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8" name="图片 7" descr="C:\Users\Core\Documents\Tencent Files\514086865\Image\C2C\QTW_)SCIIF~$EQN]XVD`136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11" y="682331"/>
            <a:ext cx="5606980" cy="60898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174625" y="682328"/>
            <a:ext cx="538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针对特征融合的改进实现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1" y="714077"/>
            <a:ext cx="98425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天空, 户外, 道路, 方式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60" y="1051660"/>
            <a:ext cx="6096000" cy="3429000"/>
          </a:xfrm>
          <a:prstGeom prst="rect">
            <a:avLst/>
          </a:prstGeom>
        </p:spPr>
      </p:pic>
      <p:pic>
        <p:nvPicPr>
          <p:cNvPr id="9" name="图片 8" descr="图片包含 道路, 方式, 场景, 户外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71" y="2925120"/>
            <a:ext cx="5946393" cy="3344847"/>
          </a:xfrm>
          <a:prstGeom prst="rect">
            <a:avLst/>
          </a:prstGeom>
        </p:spPr>
      </p:pic>
      <p:sp>
        <p:nvSpPr>
          <p:cNvPr id="23" name="文本框 10"/>
          <p:cNvSpPr txBox="1">
            <a:spLocks noChangeArrowheads="1"/>
          </p:cNvSpPr>
          <p:nvPr/>
        </p:nvSpPr>
        <p:spPr bwMode="auto">
          <a:xfrm>
            <a:off x="174626" y="220663"/>
            <a:ext cx="32418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针对数据集的改进实现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4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6" name="文本框 10"/>
          <p:cNvSpPr txBox="1">
            <a:spLocks noChangeArrowheads="1"/>
          </p:cNvSpPr>
          <p:nvPr/>
        </p:nvSpPr>
        <p:spPr bwMode="auto">
          <a:xfrm>
            <a:off x="174625" y="682328"/>
            <a:ext cx="538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针对物体类别特征的改进实现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1" y="714077"/>
            <a:ext cx="98425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" name="图片 2" descr="图片包含 天空, 方式, 场景, 道路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7" y="1051661"/>
            <a:ext cx="5946393" cy="33448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7" y="2925118"/>
            <a:ext cx="5946393" cy="3344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0"/>
          <p:cNvSpPr txBox="1">
            <a:spLocks noChangeArrowheads="1"/>
          </p:cNvSpPr>
          <p:nvPr/>
        </p:nvSpPr>
        <p:spPr bwMode="auto">
          <a:xfrm>
            <a:off x="174626" y="220663"/>
            <a:ext cx="32418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针对数据集的改进实现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4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6" name="文本框 10"/>
          <p:cNvSpPr txBox="1">
            <a:spLocks noChangeArrowheads="1"/>
          </p:cNvSpPr>
          <p:nvPr/>
        </p:nvSpPr>
        <p:spPr bwMode="auto">
          <a:xfrm>
            <a:off x="174625" y="682328"/>
            <a:ext cx="538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针对图片分辨率的改进实现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1" y="714077"/>
            <a:ext cx="98425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28" name="图片 27" descr="C:\Users\Core\Documents\Tencent Files\514086865\Image\C2C\]$1H7R3YC8%IZ[7MCZ58RQS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2" y="645703"/>
            <a:ext cx="6826181" cy="621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0"/>
          <p:cNvSpPr txBox="1">
            <a:spLocks noChangeArrowheads="1"/>
          </p:cNvSpPr>
          <p:nvPr/>
        </p:nvSpPr>
        <p:spPr bwMode="auto">
          <a:xfrm>
            <a:off x="174626" y="220663"/>
            <a:ext cx="32418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针对数据集的改进实现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4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1371" y="714079"/>
            <a:ext cx="7649787" cy="6143923"/>
          </a:xfrm>
          <a:prstGeom prst="rect">
            <a:avLst/>
          </a:prstGeom>
        </p:spPr>
      </p:pic>
      <p:sp>
        <p:nvSpPr>
          <p:cNvPr id="26" name="文本框 10"/>
          <p:cNvSpPr txBox="1">
            <a:spLocks noChangeArrowheads="1"/>
          </p:cNvSpPr>
          <p:nvPr/>
        </p:nvSpPr>
        <p:spPr bwMode="auto">
          <a:xfrm>
            <a:off x="174626" y="682329"/>
            <a:ext cx="271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针对图片参数的改进实现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1" y="714077"/>
            <a:ext cx="49739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0"/>
          <p:cNvSpPr txBox="1">
            <a:spLocks noChangeArrowheads="1"/>
          </p:cNvSpPr>
          <p:nvPr/>
        </p:nvSpPr>
        <p:spPr bwMode="auto">
          <a:xfrm>
            <a:off x="174625" y="220664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实验与分析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74626" y="682328"/>
            <a:ext cx="2719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整体改进效果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4" name="矩形 1"/>
          <p:cNvSpPr>
            <a:spLocks noChangeArrowheads="1"/>
          </p:cNvSpPr>
          <p:nvPr/>
        </p:nvSpPr>
        <p:spPr bwMode="auto">
          <a:xfrm>
            <a:off x="1" y="714077"/>
            <a:ext cx="49739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44994" y="1382767"/>
          <a:ext cx="5460181" cy="4530468"/>
        </p:xfrm>
        <a:graphic>
          <a:graphicData uri="http://schemas.openxmlformats.org/drawingml/2006/table">
            <a:tbl>
              <a:tblPr firstRow="1" firstCol="1" bandRow="1"/>
              <a:tblGrid>
                <a:gridCol w="1814011"/>
                <a:gridCol w="1501845"/>
                <a:gridCol w="308536"/>
                <a:gridCol w="1835789"/>
              </a:tblGrid>
              <a:tr h="377539">
                <a:tc>
                  <a:txBody>
                    <a:bodyPr/>
                    <a:lstStyle/>
                    <a:p>
                      <a:pPr indent="30607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 b="1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603050405020304" pitchFamily="18" charset="0"/>
                        </a:rPr>
                        <a:t>类别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607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 b="1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603050405020304" pitchFamily="18" charset="0"/>
                        </a:rPr>
                        <a:t>原始</a:t>
                      </a:r>
                      <a:r>
                        <a:rPr lang="en-US" sz="1700" b="1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AP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607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 b="1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607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 b="1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603050405020304" pitchFamily="18" charset="0"/>
                        </a:rPr>
                        <a:t>改进</a:t>
                      </a:r>
                      <a:r>
                        <a:rPr lang="zh-CN" sz="1700" b="1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后</a:t>
                      </a:r>
                      <a:r>
                        <a:rPr lang="en-US" sz="1700" b="1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AP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bike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32.12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52.54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bus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21.79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50.72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car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72.65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83.72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motor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13.04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49.22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person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52.53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68.21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rider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24.49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45.62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traffic light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57.90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75.22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traffic sign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52.60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70.23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train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0.01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37.1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truck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28.75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53.29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39">
                <a:tc>
                  <a:txBody>
                    <a:bodyPr/>
                    <a:lstStyle/>
                    <a:p>
                      <a:pPr indent="30607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 b="1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mAP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607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35.60</a:t>
                      </a:r>
                      <a:endParaRPr lang="zh-CN" sz="1700" dirty="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607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 b="1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70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6070">
                        <a:lnSpc>
                          <a:spcPts val="2400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58.59</a:t>
                      </a:r>
                      <a:endParaRPr lang="zh-CN" sz="1700" dirty="0">
                        <a:effectLst/>
                        <a:latin typeface="Cambria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039" marR="980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5" name="图片 34"/>
          <p:cNvPicPr/>
          <p:nvPr/>
        </p:nvPicPr>
        <p:blipFill>
          <a:blip r:embed="rId1"/>
          <a:stretch>
            <a:fillRect/>
          </a:stretch>
        </p:blipFill>
        <p:spPr>
          <a:xfrm>
            <a:off x="5634355" y="2115853"/>
            <a:ext cx="6405529" cy="3359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37945" y="1222083"/>
            <a:ext cx="4894780" cy="917775"/>
            <a:chOff x="6591300" y="1650829"/>
            <a:chExt cx="4457700" cy="827881"/>
          </a:xfrm>
        </p:grpSpPr>
        <p:sp>
          <p:nvSpPr>
            <p:cNvPr id="3" name="菱形 2"/>
            <p:cNvSpPr/>
            <p:nvPr/>
          </p:nvSpPr>
          <p:spPr>
            <a:xfrm>
              <a:off x="6591300" y="1650829"/>
              <a:ext cx="827881" cy="827881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1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590630" y="1736886"/>
              <a:ext cx="3458370" cy="645433"/>
              <a:chOff x="7419180" y="1791422"/>
              <a:chExt cx="3458370" cy="645433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7419180" y="1791422"/>
                <a:ext cx="3458366" cy="47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dist"/>
                <a:r>
                  <a:rPr kumimoji="1" lang="zh-CN" altLang="en-US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FZHei-B01S" panose="02010601030101010101" pitchFamily="2" charset="-122"/>
                  </a:rPr>
                  <a:t>绪论</a:t>
                </a:r>
                <a:endParaRPr kumimoji="1"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FZHei-B01S" panose="02010601030101010101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7419181" y="2178080"/>
                <a:ext cx="3458369" cy="25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914400">
                  <a:lnSpc>
                    <a:spcPct val="114000"/>
                  </a:lnSpc>
                </a:pPr>
                <a:r>
                  <a:rPr lang="zh-CN" altLang="en-US" sz="1200" dirty="0">
                    <a:solidFill>
                      <a:prstClr val="white">
                        <a:lumMod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研究背景、意义、研究内容</a:t>
                </a:r>
                <a:endParaRPr lang="en-US" altLang="zh-CN" sz="1200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37947" y="2371567"/>
            <a:ext cx="4894783" cy="827881"/>
            <a:chOff x="6591300" y="1650829"/>
            <a:chExt cx="4457700" cy="827881"/>
          </a:xfrm>
        </p:grpSpPr>
        <p:sp>
          <p:nvSpPr>
            <p:cNvPr id="8" name="菱形 7"/>
            <p:cNvSpPr/>
            <p:nvPr/>
          </p:nvSpPr>
          <p:spPr>
            <a:xfrm>
              <a:off x="6591300" y="1650829"/>
              <a:ext cx="827881" cy="82788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2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590631" y="1703154"/>
              <a:ext cx="3458369" cy="707262"/>
              <a:chOff x="7419181" y="1757690"/>
              <a:chExt cx="3458369" cy="707262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7419182" y="1757690"/>
                <a:ext cx="34583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dist"/>
                <a:r>
                  <a:rPr kumimoji="1"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FZHei-B01S" panose="02010601030101010101" pitchFamily="2" charset="-122"/>
                  </a:rPr>
                  <a:t>YOLOv3</a:t>
                </a:r>
                <a:r>
                  <a:rPr kumimoji="1" lang="zh-CN" altLang="en-US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FZHei-B01S" panose="02010601030101010101" pitchFamily="2" charset="-122"/>
                  </a:rPr>
                  <a:t>分析与实现</a:t>
                </a:r>
                <a:endParaRPr kumimoji="1"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FZHei-B01S" panose="02010601030101010101" pitchFamily="2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7419181" y="2178079"/>
                <a:ext cx="3458369" cy="286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914400">
                  <a:lnSpc>
                    <a:spcPct val="114000"/>
                  </a:lnSpc>
                </a:pPr>
                <a:r>
                  <a:rPr lang="zh-CN" altLang="en-US" sz="1200" dirty="0">
                    <a:solidFill>
                      <a:prstClr val="white">
                        <a:lumMod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算法分析理解、算法实现</a:t>
                </a:r>
                <a:endParaRPr lang="en-US" altLang="zh-CN" sz="1200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5937947" y="3521051"/>
            <a:ext cx="4894783" cy="827881"/>
            <a:chOff x="6591300" y="1650829"/>
            <a:chExt cx="4457700" cy="827881"/>
          </a:xfrm>
        </p:grpSpPr>
        <p:sp>
          <p:nvSpPr>
            <p:cNvPr id="13" name="菱形 12"/>
            <p:cNvSpPr/>
            <p:nvPr/>
          </p:nvSpPr>
          <p:spPr>
            <a:xfrm>
              <a:off x="6591300" y="1650829"/>
              <a:ext cx="827881" cy="82788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3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7590631" y="1703154"/>
              <a:ext cx="3458369" cy="707262"/>
              <a:chOff x="7419181" y="1757690"/>
              <a:chExt cx="3458369" cy="707262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7419181" y="1757690"/>
                <a:ext cx="34583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dist"/>
                <a:r>
                  <a:rPr kumimoji="1" lang="zh-CN" altLang="en-US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FZHei-B01S" panose="02010601030101010101" pitchFamily="2" charset="-122"/>
                  </a:rPr>
                  <a:t>算法改进思路的分析</a:t>
                </a:r>
                <a:endParaRPr kumimoji="1"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FZHei-B01S" panose="02010601030101010101" pitchFamily="2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7419181" y="2178079"/>
                <a:ext cx="3458369" cy="286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914400">
                  <a:lnSpc>
                    <a:spcPct val="114000"/>
                  </a:lnSpc>
                </a:pPr>
                <a:r>
                  <a:rPr lang="zh-CN" altLang="en-US" sz="1200" dirty="0">
                    <a:solidFill>
                      <a:prstClr val="white">
                        <a:lumMod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模型网络结构改进、数据集特征处理改进</a:t>
                </a:r>
                <a:endParaRPr lang="en-US" altLang="zh-CN" sz="1200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5937947" y="4670534"/>
            <a:ext cx="4894783" cy="827882"/>
            <a:chOff x="6591300" y="1650829"/>
            <a:chExt cx="4457700" cy="827881"/>
          </a:xfrm>
        </p:grpSpPr>
        <p:sp>
          <p:nvSpPr>
            <p:cNvPr id="18" name="菱形 17"/>
            <p:cNvSpPr/>
            <p:nvPr/>
          </p:nvSpPr>
          <p:spPr>
            <a:xfrm>
              <a:off x="6591300" y="1650829"/>
              <a:ext cx="827881" cy="827881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4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7590631" y="1703154"/>
              <a:ext cx="3458369" cy="707263"/>
              <a:chOff x="7419181" y="1757690"/>
              <a:chExt cx="3458369" cy="707263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7419181" y="1757690"/>
                <a:ext cx="34583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dist"/>
                <a:r>
                  <a:rPr kumimoji="1" lang="zh-CN" altLang="en-US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FZHei-B01S" panose="02010601030101010101" pitchFamily="2" charset="-122"/>
                  </a:rPr>
                  <a:t>改进算法的实现与效果</a:t>
                </a:r>
                <a:endParaRPr kumimoji="1"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7419181" y="2178080"/>
                <a:ext cx="3458369" cy="286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914400">
                  <a:lnSpc>
                    <a:spcPct val="114000"/>
                  </a:lnSpc>
                </a:pPr>
                <a:r>
                  <a:rPr lang="zh-CN" altLang="en-US" sz="1200" dirty="0">
                    <a:solidFill>
                      <a:prstClr val="white">
                        <a:lumMod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对改进的实现、改进的效果与对比</a:t>
                </a:r>
                <a:endParaRPr lang="en-US" altLang="zh-CN" sz="1200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1329094" y="1151292"/>
            <a:ext cx="335606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4400">
              <a:defRPr/>
            </a:pPr>
            <a:r>
              <a:rPr lang="en-US" altLang="zh-CN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CONTENTS</a:t>
            </a:r>
            <a:endParaRPr lang="zh-CN" altLang="en-US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0"/>
          <p:cNvSpPr txBox="1">
            <a:spLocks noChangeArrowheads="1"/>
          </p:cNvSpPr>
          <p:nvPr/>
        </p:nvSpPr>
        <p:spPr bwMode="auto">
          <a:xfrm>
            <a:off x="174625" y="220664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实验与分析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74626" y="682328"/>
            <a:ext cx="2719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局部改进效果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4" name="矩形 1"/>
          <p:cNvSpPr>
            <a:spLocks noChangeArrowheads="1"/>
          </p:cNvSpPr>
          <p:nvPr/>
        </p:nvSpPr>
        <p:spPr bwMode="auto">
          <a:xfrm>
            <a:off x="1" y="714077"/>
            <a:ext cx="49739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19" name="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392025" y="1144290"/>
            <a:ext cx="3333984" cy="22847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440625" y="3429001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针对先验框与物体大小特征的改进效果</a:t>
            </a:r>
            <a:endParaRPr lang="zh-CN" altLang="en-US" sz="1400" dirty="0"/>
          </a:p>
        </p:txBody>
      </p:sp>
      <p:pic>
        <p:nvPicPr>
          <p:cNvPr id="21" name="图片 20"/>
          <p:cNvPicPr/>
          <p:nvPr/>
        </p:nvPicPr>
        <p:blipFill>
          <a:blip r:embed="rId2"/>
          <a:stretch>
            <a:fillRect/>
          </a:stretch>
        </p:blipFill>
        <p:spPr>
          <a:xfrm>
            <a:off x="4429008" y="1144292"/>
            <a:ext cx="3333984" cy="232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4163423" y="3429003"/>
            <a:ext cx="3865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>
                <a:ea typeface="Times New Roman" panose="02020603050405020304" pitchFamily="18" charset="0"/>
              </a:rPr>
              <a:t> </a:t>
            </a:r>
            <a:r>
              <a:rPr lang="zh-CN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针对</a:t>
            </a:r>
            <a:r>
              <a:rPr lang="en-US" altLang="zh-CN" sz="1400" dirty="0">
                <a:latin typeface="Times New Roman" panose="02020603050405020304" pitchFamily="18" charset="0"/>
                <a:ea typeface="宋体" pitchFamily="2" charset="-122"/>
              </a:rPr>
              <a:t>1K</a:t>
            </a:r>
            <a:r>
              <a:rPr lang="zh-CN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数据集，针对特征融合改进的检测效果</a:t>
            </a:r>
            <a:endParaRPr lang="zh-CN" altLang="en-US" sz="1400" dirty="0"/>
          </a:p>
        </p:txBody>
      </p:sp>
      <p:pic>
        <p:nvPicPr>
          <p:cNvPr id="23" name="图片 22"/>
          <p:cNvPicPr/>
          <p:nvPr/>
        </p:nvPicPr>
        <p:blipFill>
          <a:blip r:embed="rId3"/>
          <a:stretch>
            <a:fillRect/>
          </a:stretch>
        </p:blipFill>
        <p:spPr>
          <a:xfrm>
            <a:off x="8514591" y="1124196"/>
            <a:ext cx="3162300" cy="23450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8188006" y="3449766"/>
            <a:ext cx="3815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针对</a:t>
            </a:r>
            <a:r>
              <a:rPr lang="en-US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1K</a:t>
            </a:r>
            <a:r>
              <a:rPr lang="zh-CN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数据集，针对物体特征改进的检测效果</a:t>
            </a:r>
            <a:endParaRPr lang="zh-CN" altLang="zh-CN" sz="1400" dirty="0">
              <a:latin typeface="Cambria" panose="020405030504060302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"/>
          <p:cNvPicPr/>
          <p:nvPr/>
        </p:nvPicPr>
        <p:blipFill rotWithShape="1">
          <a:blip r:embed="rId4"/>
          <a:srcRect l="2500" t="9180" r="35885" b="25989"/>
          <a:stretch>
            <a:fillRect/>
          </a:stretch>
        </p:blipFill>
        <p:spPr bwMode="auto">
          <a:xfrm>
            <a:off x="2455111" y="4104047"/>
            <a:ext cx="3006091" cy="215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2319728" y="6256062"/>
            <a:ext cx="32768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针对</a:t>
            </a:r>
            <a:r>
              <a:rPr lang="en-US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1K</a:t>
            </a:r>
            <a:r>
              <a:rPr lang="zh-CN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数据集，不同分辨率的检测效果</a:t>
            </a:r>
            <a:endParaRPr lang="zh-CN" altLang="en-US" sz="14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26"/>
          <p:cNvPicPr/>
          <p:nvPr/>
        </p:nvPicPr>
        <p:blipFill rotWithShape="1">
          <a:blip r:embed="rId5"/>
          <a:srcRect b="3647"/>
          <a:stretch>
            <a:fillRect/>
          </a:stretch>
        </p:blipFill>
        <p:spPr>
          <a:xfrm>
            <a:off x="6479547" y="4053209"/>
            <a:ext cx="3031187" cy="2202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5912607" y="6256060"/>
            <a:ext cx="4174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针对</a:t>
            </a:r>
            <a:r>
              <a:rPr lang="en-US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1K</a:t>
            </a:r>
            <a:r>
              <a:rPr lang="zh-CN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数据集，调整图片参数训练与否的检测效果</a:t>
            </a:r>
            <a:endParaRPr lang="zh-CN" altLang="en-US" sz="14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0"/>
          <p:cNvSpPr txBox="1">
            <a:spLocks noChangeArrowheads="1"/>
          </p:cNvSpPr>
          <p:nvPr/>
        </p:nvSpPr>
        <p:spPr bwMode="auto">
          <a:xfrm>
            <a:off x="174625" y="220664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实验与分析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74626" y="682328"/>
            <a:ext cx="2719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样张展示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4" name="矩形 1"/>
          <p:cNvSpPr>
            <a:spLocks noChangeArrowheads="1"/>
          </p:cNvSpPr>
          <p:nvPr/>
        </p:nvSpPr>
        <p:spPr bwMode="auto">
          <a:xfrm>
            <a:off x="1" y="714077"/>
            <a:ext cx="49739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8" name="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716070"/>
            <a:ext cx="6090418" cy="3425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6090418" y="1716070"/>
            <a:ext cx="6101582" cy="3425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0"/>
          <p:cNvSpPr txBox="1">
            <a:spLocks noChangeArrowheads="1"/>
          </p:cNvSpPr>
          <p:nvPr/>
        </p:nvSpPr>
        <p:spPr bwMode="auto">
          <a:xfrm>
            <a:off x="174625" y="220664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实验与分析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74626" y="682328"/>
            <a:ext cx="2719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样张展示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4" name="矩形 1"/>
          <p:cNvSpPr>
            <a:spLocks noChangeArrowheads="1"/>
          </p:cNvSpPr>
          <p:nvPr/>
        </p:nvSpPr>
        <p:spPr bwMode="auto">
          <a:xfrm>
            <a:off x="1" y="714077"/>
            <a:ext cx="49739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10" name="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714500"/>
            <a:ext cx="6096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5" y="1714504"/>
            <a:ext cx="6095999" cy="34289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0"/>
          <p:cNvSpPr txBox="1">
            <a:spLocks noChangeArrowheads="1"/>
          </p:cNvSpPr>
          <p:nvPr/>
        </p:nvSpPr>
        <p:spPr bwMode="auto">
          <a:xfrm>
            <a:off x="174625" y="220664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实验与分析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74626" y="682328"/>
            <a:ext cx="2719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样张展示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4" name="矩形 1"/>
          <p:cNvSpPr>
            <a:spLocks noChangeArrowheads="1"/>
          </p:cNvSpPr>
          <p:nvPr/>
        </p:nvSpPr>
        <p:spPr bwMode="auto">
          <a:xfrm>
            <a:off x="1" y="714077"/>
            <a:ext cx="49739" cy="30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10" name="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714500"/>
            <a:ext cx="6096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1714500"/>
            <a:ext cx="6096000" cy="342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/>
          <p:cNvCxnSpPr/>
          <p:nvPr/>
        </p:nvCxnSpPr>
        <p:spPr>
          <a:xfrm flipH="1">
            <a:off x="9473459" y="1066693"/>
            <a:ext cx="840607" cy="391983"/>
          </a:xfrm>
          <a:prstGeom prst="line">
            <a:avLst/>
          </a:prstGeom>
          <a:ln w="31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8632852" y="1261099"/>
            <a:ext cx="840607" cy="391983"/>
          </a:xfrm>
          <a:prstGeom prst="line">
            <a:avLst/>
          </a:prstGeom>
          <a:ln w="31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2910548" y="5347175"/>
            <a:ext cx="840607" cy="391983"/>
          </a:xfrm>
          <a:prstGeom prst="line">
            <a:avLst/>
          </a:prstGeom>
          <a:ln w="31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2069941" y="5541580"/>
            <a:ext cx="840607" cy="391983"/>
          </a:xfrm>
          <a:prstGeom prst="line">
            <a:avLst/>
          </a:prstGeom>
          <a:ln w="31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5178461" y="1364477"/>
            <a:ext cx="1835083" cy="645459"/>
            <a:chOff x="5178000" y="1248360"/>
            <a:chExt cx="1835083" cy="645459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5178000" y="1267408"/>
              <a:ext cx="1835083" cy="0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5178000" y="1248360"/>
              <a:ext cx="0" cy="645459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7013083" y="1248360"/>
              <a:ext cx="0" cy="645459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直接连接符 45"/>
          <p:cNvCxnSpPr/>
          <p:nvPr/>
        </p:nvCxnSpPr>
        <p:spPr>
          <a:xfrm>
            <a:off x="6096459" y="4079263"/>
            <a:ext cx="0" cy="660400"/>
          </a:xfrm>
          <a:prstGeom prst="line">
            <a:avLst/>
          </a:prstGeom>
          <a:ln w="63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5178461" y="3696229"/>
            <a:ext cx="1835083" cy="1634379"/>
            <a:chOff x="5178000" y="3580112"/>
            <a:chExt cx="1835083" cy="1634379"/>
          </a:xfrm>
        </p:grpSpPr>
        <p:cxnSp>
          <p:nvCxnSpPr>
            <p:cNvPr id="51" name="直接连接符 50"/>
            <p:cNvCxnSpPr/>
            <p:nvPr/>
          </p:nvCxnSpPr>
          <p:spPr>
            <a:xfrm flipV="1">
              <a:off x="7013083" y="3580112"/>
              <a:ext cx="0" cy="1634379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178000" y="5193853"/>
              <a:ext cx="1835083" cy="0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178000" y="3580112"/>
              <a:ext cx="0" cy="1634379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本框 53"/>
          <p:cNvSpPr txBox="1"/>
          <p:nvPr/>
        </p:nvSpPr>
        <p:spPr>
          <a:xfrm>
            <a:off x="5268459" y="3635054"/>
            <a:ext cx="165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rPr>
              <a:t>指导老师：刘钢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FZHei-B01S" panose="0201060103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921223" y="1870981"/>
            <a:ext cx="6349559" cy="1636809"/>
            <a:chOff x="2920761" y="1754864"/>
            <a:chExt cx="6349559" cy="1636808"/>
          </a:xfrm>
        </p:grpSpPr>
        <p:sp>
          <p:nvSpPr>
            <p:cNvPr id="22" name="文本框 21"/>
            <p:cNvSpPr txBox="1"/>
            <p:nvPr/>
          </p:nvSpPr>
          <p:spPr>
            <a:xfrm>
              <a:off x="4231498" y="1754864"/>
              <a:ext cx="37280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600" b="1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FZHei-B01S" panose="02010601030101010101" pitchFamily="2" charset="-122"/>
                </a:rPr>
                <a:t>Thanks</a:t>
              </a:r>
              <a:endParaRPr lang="zh-CN" altLang="en-US" sz="6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920761" y="2745341"/>
              <a:ext cx="6349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600" b="1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FZHei-B01S" panose="02010601030101010101" pitchFamily="2" charset="-122"/>
                </a:rPr>
                <a:t>物体检测算法</a:t>
              </a:r>
              <a:r>
                <a:rPr lang="en-US" altLang="zh-CN" sz="3600" b="1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FZHei-B01S" panose="02010601030101010101" pitchFamily="2" charset="-122"/>
                </a:rPr>
                <a:t>YOLOv3</a:t>
              </a:r>
              <a:r>
                <a:rPr lang="zh-CN" altLang="en-US" sz="3600" b="1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FZHei-B01S" panose="02010601030101010101" pitchFamily="2" charset="-122"/>
                </a:rPr>
                <a:t>的改进</a:t>
              </a:r>
              <a:endParaRPr lang="zh-CN" altLang="en-US" sz="3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5152342" y="4739665"/>
            <a:ext cx="1886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rPr>
              <a:t>计算机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rPr>
              <a:t>zy1501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FZHei-B01S" panose="02010601030101010101" pitchFamily="2" charset="-122"/>
              </a:rPr>
              <a:t>陈睿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2700000">
            <a:off x="2549843" y="2496677"/>
            <a:ext cx="2017032" cy="20170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 rot="2700000">
            <a:off x="3234257" y="1296479"/>
            <a:ext cx="648211" cy="6482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 rot="2700000">
            <a:off x="1349644" y="3181089"/>
            <a:ext cx="648211" cy="6482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 rot="2700000">
            <a:off x="1442914" y="4059166"/>
            <a:ext cx="461671" cy="4616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 rot="2700000">
            <a:off x="2620446" y="1428491"/>
            <a:ext cx="384187" cy="38418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2" name="矩形 21"/>
          <p:cNvSpPr>
            <a:spLocks noChangeAspect="1"/>
          </p:cNvSpPr>
          <p:nvPr/>
        </p:nvSpPr>
        <p:spPr>
          <a:xfrm rot="2700000">
            <a:off x="667061" y="3688141"/>
            <a:ext cx="252000" cy="25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 rot="2700000">
            <a:off x="2873090" y="5461534"/>
            <a:ext cx="292365" cy="2923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 rot="2700000">
            <a:off x="9793359" y="4386731"/>
            <a:ext cx="467064" cy="46706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 rot="2700000">
            <a:off x="10174339" y="4856667"/>
            <a:ext cx="264047" cy="2640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 rot="2700000">
            <a:off x="10647660" y="2519572"/>
            <a:ext cx="351351" cy="35135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49472" y="2548821"/>
            <a:ext cx="2220480" cy="186204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  </a:t>
            </a:r>
            <a:r>
              <a:rPr lang="en-US" altLang="zh-CN" sz="11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01</a:t>
            </a:r>
            <a:endParaRPr lang="en-US" altLang="zh-CN" sz="8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74996" y="3088955"/>
            <a:ext cx="4584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FZHei-B01S" panose="02010601030101010101" pitchFamily="2" charset="-122"/>
              </a:rPr>
              <a:t>绪论</a:t>
            </a:r>
            <a:endParaRPr kumimoji="1"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2967" y="1776425"/>
            <a:ext cx="3239251" cy="3778107"/>
            <a:chOff x="1260644" y="1332318"/>
            <a:chExt cx="2002926" cy="2833580"/>
          </a:xfrm>
        </p:grpSpPr>
        <p:sp>
          <p:nvSpPr>
            <p:cNvPr id="5" name="Rectangle 2"/>
            <p:cNvSpPr/>
            <p:nvPr/>
          </p:nvSpPr>
          <p:spPr>
            <a:xfrm>
              <a:off x="1664555" y="3624834"/>
              <a:ext cx="1404729" cy="541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anchor="t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人工设计特征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+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机器学习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7" name="Freeform: Shape 5"/>
            <p:cNvSpPr/>
            <p:nvPr/>
          </p:nvSpPr>
          <p:spPr>
            <a:xfrm>
              <a:off x="1260644" y="1332318"/>
              <a:ext cx="2002926" cy="1441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76" y="0"/>
                  </a:moveTo>
                  <a:lnTo>
                    <a:pt x="5680" y="0"/>
                  </a:lnTo>
                  <a:cubicBezTo>
                    <a:pt x="4783" y="0"/>
                    <a:pt x="4056" y="1160"/>
                    <a:pt x="4056" y="2591"/>
                  </a:cubicBezTo>
                  <a:lnTo>
                    <a:pt x="4056" y="18776"/>
                  </a:lnTo>
                  <a:lnTo>
                    <a:pt x="3371" y="18776"/>
                  </a:lnTo>
                  <a:lnTo>
                    <a:pt x="3371" y="10372"/>
                  </a:lnTo>
                  <a:lnTo>
                    <a:pt x="1747" y="10372"/>
                  </a:lnTo>
                  <a:cubicBezTo>
                    <a:pt x="1734" y="10643"/>
                    <a:pt x="1685" y="10872"/>
                    <a:pt x="1599" y="11054"/>
                  </a:cubicBezTo>
                  <a:cubicBezTo>
                    <a:pt x="1514" y="11234"/>
                    <a:pt x="1387" y="11382"/>
                    <a:pt x="1217" y="11496"/>
                  </a:cubicBezTo>
                  <a:cubicBezTo>
                    <a:pt x="1073" y="11592"/>
                    <a:pt x="893" y="11660"/>
                    <a:pt x="677" y="11696"/>
                  </a:cubicBezTo>
                  <a:cubicBezTo>
                    <a:pt x="461" y="11735"/>
                    <a:pt x="236" y="11755"/>
                    <a:pt x="0" y="11755"/>
                  </a:cubicBezTo>
                  <a:lnTo>
                    <a:pt x="0" y="13412"/>
                  </a:lnTo>
                  <a:lnTo>
                    <a:pt x="1541" y="13412"/>
                  </a:lnTo>
                  <a:lnTo>
                    <a:pt x="1541" y="18776"/>
                  </a:lnTo>
                  <a:lnTo>
                    <a:pt x="0" y="18776"/>
                  </a:lnTo>
                  <a:lnTo>
                    <a:pt x="0" y="20548"/>
                  </a:lnTo>
                  <a:lnTo>
                    <a:pt x="4373" y="20548"/>
                  </a:lnTo>
                  <a:cubicBezTo>
                    <a:pt x="4669" y="21186"/>
                    <a:pt x="5144" y="21600"/>
                    <a:pt x="5680" y="21600"/>
                  </a:cubicBezTo>
                  <a:lnTo>
                    <a:pt x="19976" y="21600"/>
                  </a:lnTo>
                  <a:cubicBezTo>
                    <a:pt x="20872" y="21600"/>
                    <a:pt x="21600" y="20440"/>
                    <a:pt x="21600" y="19008"/>
                  </a:cubicBezTo>
                  <a:lnTo>
                    <a:pt x="21600" y="2591"/>
                  </a:lnTo>
                  <a:cubicBezTo>
                    <a:pt x="21600" y="1160"/>
                    <a:pt x="20872" y="0"/>
                    <a:pt x="1997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8" name="Rectangle 6"/>
            <p:cNvSpPr/>
            <p:nvPr/>
          </p:nvSpPr>
          <p:spPr>
            <a:xfrm>
              <a:off x="1893430" y="1556380"/>
              <a:ext cx="1124309" cy="3740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33867" tIns="33867" rIns="33867" bIns="33867" anchor="ctr">
              <a:norm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传统物体检测算法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9" name="Rectangle 7"/>
            <p:cNvSpPr/>
            <p:nvPr/>
          </p:nvSpPr>
          <p:spPr>
            <a:xfrm>
              <a:off x="1753219" y="2011784"/>
              <a:ext cx="1404729" cy="541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anchor="t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HOG/LTP+SVM</a:t>
              </a:r>
              <a:endParaRPr lang="en-US" altLang="zh-CN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DPM</a:t>
              </a:r>
              <a:endPara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1658273" y="3036767"/>
              <a:ext cx="1594622" cy="324644"/>
              <a:chOff x="2211031" y="4049023"/>
              <a:chExt cx="2126162" cy="432858"/>
            </a:xfrm>
          </p:grpSpPr>
          <p:sp>
            <p:nvSpPr>
              <p:cNvPr id="86" name="Oval 17"/>
              <p:cNvSpPr/>
              <p:nvPr/>
            </p:nvSpPr>
            <p:spPr>
              <a:xfrm>
                <a:off x="2252391" y="4049023"/>
                <a:ext cx="82721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7" name="Freeform: Shape 18"/>
              <p:cNvSpPr/>
              <p:nvPr/>
            </p:nvSpPr>
            <p:spPr>
              <a:xfrm>
                <a:off x="2211031" y="4139785"/>
                <a:ext cx="166562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8" name="Oval 19"/>
              <p:cNvSpPr/>
              <p:nvPr/>
            </p:nvSpPr>
            <p:spPr>
              <a:xfrm>
                <a:off x="2472607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9" name="Freeform: Shape 20"/>
              <p:cNvSpPr/>
              <p:nvPr/>
            </p:nvSpPr>
            <p:spPr>
              <a:xfrm>
                <a:off x="2426777" y="4139785"/>
                <a:ext cx="169914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644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0" name="Oval 21"/>
              <p:cNvSpPr/>
              <p:nvPr/>
            </p:nvSpPr>
            <p:spPr>
              <a:xfrm>
                <a:off x="2688354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1" name="Freeform: Shape 22"/>
              <p:cNvSpPr/>
              <p:nvPr/>
            </p:nvSpPr>
            <p:spPr>
              <a:xfrm>
                <a:off x="2646994" y="4139785"/>
                <a:ext cx="166562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12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270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360" y="10663"/>
                      <a:pt x="19440" y="10663"/>
                    </a:cubicBezTo>
                    <a:cubicBezTo>
                      <a:pt x="2052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2" name="Oval 23"/>
              <p:cNvSpPr/>
              <p:nvPr/>
            </p:nvSpPr>
            <p:spPr>
              <a:xfrm>
                <a:off x="2908570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3" name="Freeform: Shape 24"/>
              <p:cNvSpPr/>
              <p:nvPr/>
            </p:nvSpPr>
            <p:spPr>
              <a:xfrm>
                <a:off x="2862740" y="4139785"/>
                <a:ext cx="166561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8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4" name="Oval 25"/>
              <p:cNvSpPr/>
              <p:nvPr/>
            </p:nvSpPr>
            <p:spPr>
              <a:xfrm>
                <a:off x="3124316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5" name="Freeform: Shape 26"/>
              <p:cNvSpPr/>
              <p:nvPr/>
            </p:nvSpPr>
            <p:spPr>
              <a:xfrm>
                <a:off x="3078484" y="4139785"/>
                <a:ext cx="171033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66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3161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5268" y="3828"/>
                      <a:pt x="5268" y="3828"/>
                      <a:pt x="5268" y="3828"/>
                    </a:cubicBezTo>
                    <a:cubicBezTo>
                      <a:pt x="5268" y="6015"/>
                      <a:pt x="5268" y="6015"/>
                      <a:pt x="5268" y="6015"/>
                    </a:cubicBezTo>
                    <a:cubicBezTo>
                      <a:pt x="5268" y="10116"/>
                      <a:pt x="5268" y="10116"/>
                      <a:pt x="5268" y="10116"/>
                    </a:cubicBezTo>
                    <a:cubicBezTo>
                      <a:pt x="5268" y="10663"/>
                      <a:pt x="5268" y="10663"/>
                      <a:pt x="5268" y="10663"/>
                    </a:cubicBezTo>
                    <a:cubicBezTo>
                      <a:pt x="5268" y="20233"/>
                      <a:pt x="5268" y="20233"/>
                      <a:pt x="5268" y="20233"/>
                    </a:cubicBezTo>
                    <a:cubicBezTo>
                      <a:pt x="5268" y="21053"/>
                      <a:pt x="6322" y="21600"/>
                      <a:pt x="7902" y="21600"/>
                    </a:cubicBezTo>
                    <a:cubicBezTo>
                      <a:pt x="8956" y="21600"/>
                      <a:pt x="10537" y="21053"/>
                      <a:pt x="10537" y="20233"/>
                    </a:cubicBezTo>
                    <a:cubicBezTo>
                      <a:pt x="10537" y="10663"/>
                      <a:pt x="10537" y="10663"/>
                      <a:pt x="10537" y="10663"/>
                    </a:cubicBezTo>
                    <a:cubicBezTo>
                      <a:pt x="11590" y="10663"/>
                      <a:pt x="11590" y="10663"/>
                      <a:pt x="11590" y="10663"/>
                    </a:cubicBezTo>
                    <a:cubicBezTo>
                      <a:pt x="11590" y="20233"/>
                      <a:pt x="11590" y="20233"/>
                      <a:pt x="11590" y="20233"/>
                    </a:cubicBezTo>
                    <a:cubicBezTo>
                      <a:pt x="11590" y="21053"/>
                      <a:pt x="12644" y="21600"/>
                      <a:pt x="14224" y="21600"/>
                    </a:cubicBezTo>
                    <a:cubicBezTo>
                      <a:pt x="15278" y="21600"/>
                      <a:pt x="16859" y="21053"/>
                      <a:pt x="16859" y="20233"/>
                    </a:cubicBezTo>
                    <a:cubicBezTo>
                      <a:pt x="16859" y="10663"/>
                      <a:pt x="16859" y="10663"/>
                      <a:pt x="16859" y="10663"/>
                    </a:cubicBezTo>
                    <a:cubicBezTo>
                      <a:pt x="16859" y="10116"/>
                      <a:pt x="16859" y="10116"/>
                      <a:pt x="16859" y="10116"/>
                    </a:cubicBezTo>
                    <a:cubicBezTo>
                      <a:pt x="16859" y="6015"/>
                      <a:pt x="16859" y="6015"/>
                      <a:pt x="16859" y="6015"/>
                    </a:cubicBezTo>
                    <a:cubicBezTo>
                      <a:pt x="16859" y="3828"/>
                      <a:pt x="16859" y="3828"/>
                      <a:pt x="16859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6" name="Oval 27"/>
              <p:cNvSpPr/>
              <p:nvPr/>
            </p:nvSpPr>
            <p:spPr>
              <a:xfrm>
                <a:off x="3340063" y="4049023"/>
                <a:ext cx="8383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7" name="Freeform: Shape 28"/>
              <p:cNvSpPr/>
              <p:nvPr/>
            </p:nvSpPr>
            <p:spPr>
              <a:xfrm>
                <a:off x="3298704" y="4139785"/>
                <a:ext cx="166562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12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270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360" y="10663"/>
                      <a:pt x="1944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8" name="Oval 29"/>
              <p:cNvSpPr/>
              <p:nvPr/>
            </p:nvSpPr>
            <p:spPr>
              <a:xfrm>
                <a:off x="3560278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9" name="Freeform: Shape 30"/>
              <p:cNvSpPr/>
              <p:nvPr/>
            </p:nvSpPr>
            <p:spPr>
              <a:xfrm>
                <a:off x="3514447" y="4139785"/>
                <a:ext cx="171033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429" y="0"/>
                      <a:pt x="8429" y="0"/>
                      <a:pt x="8429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3688" y="10116"/>
                      <a:pt x="3688" y="9570"/>
                    </a:cubicBezTo>
                    <a:cubicBezTo>
                      <a:pt x="3688" y="5742"/>
                      <a:pt x="3688" y="5742"/>
                      <a:pt x="3688" y="5742"/>
                    </a:cubicBezTo>
                    <a:cubicBezTo>
                      <a:pt x="3688" y="3828"/>
                      <a:pt x="3688" y="3828"/>
                      <a:pt x="3688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117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0" name="Oval 31"/>
              <p:cNvSpPr/>
              <p:nvPr/>
            </p:nvSpPr>
            <p:spPr>
              <a:xfrm>
                <a:off x="3776023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1" name="Freeform: Shape 32"/>
              <p:cNvSpPr/>
              <p:nvPr/>
            </p:nvSpPr>
            <p:spPr>
              <a:xfrm>
                <a:off x="3730192" y="4139785"/>
                <a:ext cx="171033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66" y="0"/>
                      <a:pt x="15278" y="0"/>
                    </a:cubicBezTo>
                    <a:cubicBezTo>
                      <a:pt x="9483" y="0"/>
                      <a:pt x="9483" y="0"/>
                      <a:pt x="9483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3161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5268" y="3828"/>
                      <a:pt x="5268" y="3828"/>
                      <a:pt x="5268" y="3828"/>
                    </a:cubicBezTo>
                    <a:cubicBezTo>
                      <a:pt x="5268" y="6015"/>
                      <a:pt x="5268" y="6015"/>
                      <a:pt x="5268" y="6015"/>
                    </a:cubicBezTo>
                    <a:cubicBezTo>
                      <a:pt x="5268" y="10116"/>
                      <a:pt x="5268" y="10116"/>
                      <a:pt x="5268" y="10116"/>
                    </a:cubicBezTo>
                    <a:cubicBezTo>
                      <a:pt x="5268" y="10663"/>
                      <a:pt x="5268" y="10663"/>
                      <a:pt x="5268" y="10663"/>
                    </a:cubicBezTo>
                    <a:cubicBezTo>
                      <a:pt x="5268" y="20233"/>
                      <a:pt x="5268" y="20233"/>
                      <a:pt x="5268" y="20233"/>
                    </a:cubicBezTo>
                    <a:cubicBezTo>
                      <a:pt x="5268" y="21053"/>
                      <a:pt x="6322" y="21600"/>
                      <a:pt x="7902" y="21600"/>
                    </a:cubicBezTo>
                    <a:cubicBezTo>
                      <a:pt x="8956" y="21600"/>
                      <a:pt x="10537" y="21053"/>
                      <a:pt x="10537" y="20233"/>
                    </a:cubicBezTo>
                    <a:cubicBezTo>
                      <a:pt x="10537" y="10663"/>
                      <a:pt x="10537" y="10663"/>
                      <a:pt x="10537" y="10663"/>
                    </a:cubicBezTo>
                    <a:cubicBezTo>
                      <a:pt x="11590" y="10663"/>
                      <a:pt x="11590" y="10663"/>
                      <a:pt x="11590" y="10663"/>
                    </a:cubicBezTo>
                    <a:cubicBezTo>
                      <a:pt x="11590" y="20233"/>
                      <a:pt x="11590" y="20233"/>
                      <a:pt x="11590" y="20233"/>
                    </a:cubicBezTo>
                    <a:cubicBezTo>
                      <a:pt x="11590" y="21053"/>
                      <a:pt x="12644" y="21600"/>
                      <a:pt x="14224" y="21600"/>
                    </a:cubicBezTo>
                    <a:cubicBezTo>
                      <a:pt x="15278" y="21600"/>
                      <a:pt x="16859" y="21053"/>
                      <a:pt x="16859" y="20233"/>
                    </a:cubicBezTo>
                    <a:cubicBezTo>
                      <a:pt x="16859" y="10663"/>
                      <a:pt x="16859" y="10663"/>
                      <a:pt x="16859" y="10663"/>
                    </a:cubicBezTo>
                    <a:cubicBezTo>
                      <a:pt x="16859" y="10116"/>
                      <a:pt x="16859" y="10116"/>
                      <a:pt x="16859" y="10116"/>
                    </a:cubicBezTo>
                    <a:cubicBezTo>
                      <a:pt x="16859" y="6015"/>
                      <a:pt x="16859" y="6015"/>
                      <a:pt x="16859" y="6015"/>
                    </a:cubicBezTo>
                    <a:cubicBezTo>
                      <a:pt x="16859" y="3828"/>
                      <a:pt x="16859" y="3828"/>
                      <a:pt x="16859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2" name="Oval 33"/>
              <p:cNvSpPr/>
              <p:nvPr/>
            </p:nvSpPr>
            <p:spPr>
              <a:xfrm>
                <a:off x="3991771" y="4049025"/>
                <a:ext cx="83839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3" name="Freeform: Shape 34"/>
              <p:cNvSpPr/>
              <p:nvPr/>
            </p:nvSpPr>
            <p:spPr>
              <a:xfrm>
                <a:off x="3950411" y="4139786"/>
                <a:ext cx="166561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4" name="Oval 35"/>
              <p:cNvSpPr/>
              <p:nvPr/>
            </p:nvSpPr>
            <p:spPr>
              <a:xfrm>
                <a:off x="4211991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5" name="Freeform: Shape 36"/>
              <p:cNvSpPr/>
              <p:nvPr/>
            </p:nvSpPr>
            <p:spPr>
              <a:xfrm>
                <a:off x="4166160" y="4139785"/>
                <a:ext cx="171033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644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19" name="Group 79"/>
            <p:cNvGrpSpPr/>
            <p:nvPr/>
          </p:nvGrpSpPr>
          <p:grpSpPr>
            <a:xfrm>
              <a:off x="1658273" y="3037624"/>
              <a:ext cx="451897" cy="324644"/>
              <a:chOff x="0" y="0"/>
              <a:chExt cx="1205049" cy="865712"/>
            </a:xfrm>
          </p:grpSpPr>
          <p:sp>
            <p:nvSpPr>
              <p:cNvPr id="38" name="Oval 80"/>
              <p:cNvSpPr/>
              <p:nvPr/>
            </p:nvSpPr>
            <p:spPr>
              <a:xfrm>
                <a:off x="82720" y="0"/>
                <a:ext cx="165441" cy="165229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9" name="Freeform: Shape 81"/>
              <p:cNvSpPr/>
              <p:nvPr/>
            </p:nvSpPr>
            <p:spPr>
              <a:xfrm>
                <a:off x="0" y="181521"/>
                <a:ext cx="333122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0" name="Oval 82"/>
              <p:cNvSpPr/>
              <p:nvPr/>
            </p:nvSpPr>
            <p:spPr>
              <a:xfrm>
                <a:off x="523152" y="0"/>
                <a:ext cx="158735" cy="165229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1" name="Freeform: Shape 83"/>
              <p:cNvSpPr/>
              <p:nvPr/>
            </p:nvSpPr>
            <p:spPr>
              <a:xfrm>
                <a:off x="431491" y="181521"/>
                <a:ext cx="339827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644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2" name="Oval 84"/>
              <p:cNvSpPr/>
              <p:nvPr/>
            </p:nvSpPr>
            <p:spPr>
              <a:xfrm>
                <a:off x="954645" y="0"/>
                <a:ext cx="158736" cy="165229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3" name="Freeform: Shape 85"/>
              <p:cNvSpPr/>
              <p:nvPr/>
            </p:nvSpPr>
            <p:spPr>
              <a:xfrm>
                <a:off x="871927" y="181521"/>
                <a:ext cx="333122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12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270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360" y="10663"/>
                      <a:pt x="19440" y="10663"/>
                    </a:cubicBezTo>
                    <a:cubicBezTo>
                      <a:pt x="2052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107" name="组合 106"/>
          <p:cNvGrpSpPr/>
          <p:nvPr/>
        </p:nvGrpSpPr>
        <p:grpSpPr>
          <a:xfrm>
            <a:off x="4152748" y="1776426"/>
            <a:ext cx="3276105" cy="3778109"/>
            <a:chOff x="3531888" y="1332318"/>
            <a:chExt cx="2039749" cy="2833581"/>
          </a:xfrm>
        </p:grpSpPr>
        <p:sp>
          <p:nvSpPr>
            <p:cNvPr id="6" name="Rectangle 3"/>
            <p:cNvSpPr/>
            <p:nvPr/>
          </p:nvSpPr>
          <p:spPr>
            <a:xfrm>
              <a:off x="3916890" y="3624835"/>
              <a:ext cx="1404728" cy="541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anchor="t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Two-Stage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3531888" y="1332318"/>
              <a:ext cx="2039749" cy="1441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1" y="17933"/>
                  </a:moveTo>
                  <a:cubicBezTo>
                    <a:pt x="3336" y="17612"/>
                    <a:pt x="3629" y="17261"/>
                    <a:pt x="3921" y="16880"/>
                  </a:cubicBezTo>
                  <a:cubicBezTo>
                    <a:pt x="4088" y="16662"/>
                    <a:pt x="4238" y="16446"/>
                    <a:pt x="4372" y="16232"/>
                  </a:cubicBezTo>
                  <a:lnTo>
                    <a:pt x="4372" y="18605"/>
                  </a:lnTo>
                  <a:lnTo>
                    <a:pt x="2410" y="18605"/>
                  </a:lnTo>
                  <a:cubicBezTo>
                    <a:pt x="2534" y="18478"/>
                    <a:pt x="2745" y="18253"/>
                    <a:pt x="3041" y="17933"/>
                  </a:cubicBezTo>
                  <a:close/>
                  <a:moveTo>
                    <a:pt x="20005" y="0"/>
                  </a:moveTo>
                  <a:lnTo>
                    <a:pt x="5967" y="0"/>
                  </a:lnTo>
                  <a:cubicBezTo>
                    <a:pt x="5087" y="0"/>
                    <a:pt x="4372" y="1160"/>
                    <a:pt x="4372" y="2591"/>
                  </a:cubicBezTo>
                  <a:lnTo>
                    <a:pt x="4372" y="10788"/>
                  </a:lnTo>
                  <a:cubicBezTo>
                    <a:pt x="3916" y="10397"/>
                    <a:pt x="3304" y="10201"/>
                    <a:pt x="2534" y="10201"/>
                  </a:cubicBezTo>
                  <a:cubicBezTo>
                    <a:pt x="2088" y="10201"/>
                    <a:pt x="1642" y="10271"/>
                    <a:pt x="1197" y="10412"/>
                  </a:cubicBezTo>
                  <a:cubicBezTo>
                    <a:pt x="753" y="10554"/>
                    <a:pt x="416" y="10694"/>
                    <a:pt x="188" y="10835"/>
                  </a:cubicBezTo>
                  <a:lnTo>
                    <a:pt x="188" y="13091"/>
                  </a:lnTo>
                  <a:lnTo>
                    <a:pt x="343" y="13091"/>
                  </a:lnTo>
                  <a:cubicBezTo>
                    <a:pt x="622" y="12823"/>
                    <a:pt x="924" y="12603"/>
                    <a:pt x="1250" y="12429"/>
                  </a:cubicBezTo>
                  <a:cubicBezTo>
                    <a:pt x="1576" y="12257"/>
                    <a:pt x="1887" y="12170"/>
                    <a:pt x="2182" y="12170"/>
                  </a:cubicBezTo>
                  <a:cubicBezTo>
                    <a:pt x="2578" y="12170"/>
                    <a:pt x="2880" y="12298"/>
                    <a:pt x="3090" y="12550"/>
                  </a:cubicBezTo>
                  <a:cubicBezTo>
                    <a:pt x="3301" y="12802"/>
                    <a:pt x="3407" y="13159"/>
                    <a:pt x="3407" y="13622"/>
                  </a:cubicBezTo>
                  <a:cubicBezTo>
                    <a:pt x="3407" y="14008"/>
                    <a:pt x="3325" y="14400"/>
                    <a:pt x="3160" y="14795"/>
                  </a:cubicBezTo>
                  <a:cubicBezTo>
                    <a:pt x="2997" y="15189"/>
                    <a:pt x="2720" y="15654"/>
                    <a:pt x="2332" y="16186"/>
                  </a:cubicBezTo>
                  <a:cubicBezTo>
                    <a:pt x="2072" y="16545"/>
                    <a:pt x="1725" y="16971"/>
                    <a:pt x="1294" y="17467"/>
                  </a:cubicBezTo>
                  <a:cubicBezTo>
                    <a:pt x="862" y="17961"/>
                    <a:pt x="431" y="18430"/>
                    <a:pt x="0" y="18871"/>
                  </a:cubicBezTo>
                  <a:lnTo>
                    <a:pt x="0" y="20548"/>
                  </a:lnTo>
                  <a:lnTo>
                    <a:pt x="4684" y="20548"/>
                  </a:lnTo>
                  <a:cubicBezTo>
                    <a:pt x="4975" y="21186"/>
                    <a:pt x="5441" y="21600"/>
                    <a:pt x="5967" y="21600"/>
                  </a:cubicBezTo>
                  <a:lnTo>
                    <a:pt x="20005" y="21600"/>
                  </a:lnTo>
                  <a:cubicBezTo>
                    <a:pt x="20886" y="21600"/>
                    <a:pt x="21600" y="20440"/>
                    <a:pt x="21600" y="19008"/>
                  </a:cubicBezTo>
                  <a:lnTo>
                    <a:pt x="21600" y="2591"/>
                  </a:lnTo>
                  <a:cubicBezTo>
                    <a:pt x="21600" y="1160"/>
                    <a:pt x="20886" y="0"/>
                    <a:pt x="200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46132" y="1464610"/>
              <a:ext cx="1251662" cy="541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33867" tIns="33867" rIns="33867" bIns="33867" anchor="ctr">
              <a:norm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结合候选窗基于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深度学习的分类方法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54843" y="2011784"/>
              <a:ext cx="1404729" cy="541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anchor="t">
              <a:normAutofit fontScale="925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R-CNN</a:t>
              </a:r>
              <a:endParaRPr lang="en-US" altLang="zh-CN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Faster-RCNN</a:t>
              </a:r>
              <a:endParaRPr lang="en-US" altLang="zh-CN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SPP-net</a:t>
              </a:r>
              <a:endPara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7" name="Group 37"/>
            <p:cNvGrpSpPr/>
            <p:nvPr/>
          </p:nvGrpSpPr>
          <p:grpSpPr>
            <a:xfrm>
              <a:off x="3952363" y="3036767"/>
              <a:ext cx="1594622" cy="324644"/>
              <a:chOff x="5269818" y="4049023"/>
              <a:chExt cx="2126163" cy="432858"/>
            </a:xfrm>
          </p:grpSpPr>
          <p:sp>
            <p:nvSpPr>
              <p:cNvPr id="66" name="Oval 38"/>
              <p:cNvSpPr/>
              <p:nvPr/>
            </p:nvSpPr>
            <p:spPr>
              <a:xfrm>
                <a:off x="5311178" y="4049023"/>
                <a:ext cx="82721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7" name="Freeform: Shape 39"/>
              <p:cNvSpPr/>
              <p:nvPr/>
            </p:nvSpPr>
            <p:spPr>
              <a:xfrm>
                <a:off x="5269818" y="4139785"/>
                <a:ext cx="166562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8" name="Oval 40"/>
              <p:cNvSpPr/>
              <p:nvPr/>
            </p:nvSpPr>
            <p:spPr>
              <a:xfrm>
                <a:off x="5531394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9" name="Freeform: Shape 41"/>
              <p:cNvSpPr/>
              <p:nvPr/>
            </p:nvSpPr>
            <p:spPr>
              <a:xfrm>
                <a:off x="5485564" y="4139785"/>
                <a:ext cx="169914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644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0" name="Oval 42"/>
              <p:cNvSpPr/>
              <p:nvPr/>
            </p:nvSpPr>
            <p:spPr>
              <a:xfrm>
                <a:off x="5747141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1" name="Freeform: Shape 43"/>
              <p:cNvSpPr/>
              <p:nvPr/>
            </p:nvSpPr>
            <p:spPr>
              <a:xfrm>
                <a:off x="5705782" y="4139785"/>
                <a:ext cx="166561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12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270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360" y="10663"/>
                      <a:pt x="19440" y="10663"/>
                    </a:cubicBezTo>
                    <a:cubicBezTo>
                      <a:pt x="2052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2" name="Oval 44"/>
              <p:cNvSpPr/>
              <p:nvPr/>
            </p:nvSpPr>
            <p:spPr>
              <a:xfrm>
                <a:off x="5967358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3" name="Freeform: Shape 45"/>
              <p:cNvSpPr/>
              <p:nvPr/>
            </p:nvSpPr>
            <p:spPr>
              <a:xfrm>
                <a:off x="5921527" y="4139785"/>
                <a:ext cx="166561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8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0" name="Oval 52"/>
              <p:cNvSpPr/>
              <p:nvPr/>
            </p:nvSpPr>
            <p:spPr>
              <a:xfrm>
                <a:off x="6834810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1" name="Freeform: Shape 53"/>
              <p:cNvSpPr/>
              <p:nvPr/>
            </p:nvSpPr>
            <p:spPr>
              <a:xfrm>
                <a:off x="6788980" y="4139785"/>
                <a:ext cx="171033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66" y="0"/>
                      <a:pt x="15278" y="0"/>
                    </a:cubicBezTo>
                    <a:cubicBezTo>
                      <a:pt x="9483" y="0"/>
                      <a:pt x="9483" y="0"/>
                      <a:pt x="9483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3161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5268" y="3828"/>
                      <a:pt x="5268" y="3828"/>
                      <a:pt x="5268" y="3828"/>
                    </a:cubicBezTo>
                    <a:cubicBezTo>
                      <a:pt x="5268" y="6015"/>
                      <a:pt x="5268" y="6015"/>
                      <a:pt x="5268" y="6015"/>
                    </a:cubicBezTo>
                    <a:cubicBezTo>
                      <a:pt x="5268" y="10116"/>
                      <a:pt x="5268" y="10116"/>
                      <a:pt x="5268" y="10116"/>
                    </a:cubicBezTo>
                    <a:cubicBezTo>
                      <a:pt x="5268" y="10663"/>
                      <a:pt x="5268" y="10663"/>
                      <a:pt x="5268" y="10663"/>
                    </a:cubicBezTo>
                    <a:cubicBezTo>
                      <a:pt x="5268" y="20233"/>
                      <a:pt x="5268" y="20233"/>
                      <a:pt x="5268" y="20233"/>
                    </a:cubicBezTo>
                    <a:cubicBezTo>
                      <a:pt x="5268" y="21053"/>
                      <a:pt x="6322" y="21600"/>
                      <a:pt x="7902" y="21600"/>
                    </a:cubicBezTo>
                    <a:cubicBezTo>
                      <a:pt x="8956" y="21600"/>
                      <a:pt x="10537" y="21053"/>
                      <a:pt x="10537" y="20233"/>
                    </a:cubicBezTo>
                    <a:cubicBezTo>
                      <a:pt x="10537" y="10663"/>
                      <a:pt x="10537" y="10663"/>
                      <a:pt x="10537" y="10663"/>
                    </a:cubicBezTo>
                    <a:cubicBezTo>
                      <a:pt x="11590" y="10663"/>
                      <a:pt x="11590" y="10663"/>
                      <a:pt x="11590" y="10663"/>
                    </a:cubicBezTo>
                    <a:cubicBezTo>
                      <a:pt x="11590" y="20233"/>
                      <a:pt x="11590" y="20233"/>
                      <a:pt x="11590" y="20233"/>
                    </a:cubicBezTo>
                    <a:cubicBezTo>
                      <a:pt x="11590" y="21053"/>
                      <a:pt x="12644" y="21600"/>
                      <a:pt x="14224" y="21600"/>
                    </a:cubicBezTo>
                    <a:cubicBezTo>
                      <a:pt x="15278" y="21600"/>
                      <a:pt x="16859" y="21053"/>
                      <a:pt x="16859" y="20233"/>
                    </a:cubicBezTo>
                    <a:cubicBezTo>
                      <a:pt x="16859" y="10663"/>
                      <a:pt x="16859" y="10663"/>
                      <a:pt x="16859" y="10663"/>
                    </a:cubicBezTo>
                    <a:cubicBezTo>
                      <a:pt x="16859" y="10116"/>
                      <a:pt x="16859" y="10116"/>
                      <a:pt x="16859" y="10116"/>
                    </a:cubicBezTo>
                    <a:cubicBezTo>
                      <a:pt x="16859" y="6015"/>
                      <a:pt x="16859" y="6015"/>
                      <a:pt x="16859" y="6015"/>
                    </a:cubicBezTo>
                    <a:cubicBezTo>
                      <a:pt x="16859" y="3828"/>
                      <a:pt x="16859" y="3828"/>
                      <a:pt x="16859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2" name="Oval 54"/>
              <p:cNvSpPr/>
              <p:nvPr/>
            </p:nvSpPr>
            <p:spPr>
              <a:xfrm>
                <a:off x="7050559" y="4049025"/>
                <a:ext cx="83838" cy="826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3" name="Freeform: Shape 55"/>
              <p:cNvSpPr/>
              <p:nvPr/>
            </p:nvSpPr>
            <p:spPr>
              <a:xfrm>
                <a:off x="7009199" y="4139786"/>
                <a:ext cx="166561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4" name="Oval 56"/>
              <p:cNvSpPr/>
              <p:nvPr/>
            </p:nvSpPr>
            <p:spPr>
              <a:xfrm>
                <a:off x="7270778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5" name="Freeform: Shape 57"/>
              <p:cNvSpPr/>
              <p:nvPr/>
            </p:nvSpPr>
            <p:spPr>
              <a:xfrm>
                <a:off x="7224948" y="4139785"/>
                <a:ext cx="171033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644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0" name="Group 88"/>
            <p:cNvGrpSpPr/>
            <p:nvPr/>
          </p:nvGrpSpPr>
          <p:grpSpPr>
            <a:xfrm>
              <a:off x="3952363" y="3037624"/>
              <a:ext cx="613707" cy="324644"/>
              <a:chOff x="0" y="0"/>
              <a:chExt cx="1636539" cy="865712"/>
            </a:xfrm>
          </p:grpSpPr>
          <p:sp>
            <p:nvSpPr>
              <p:cNvPr id="30" name="Oval 89"/>
              <p:cNvSpPr/>
              <p:nvPr/>
            </p:nvSpPr>
            <p:spPr>
              <a:xfrm>
                <a:off x="82720" y="0"/>
                <a:ext cx="165441" cy="165229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1" name="Freeform: Shape 90"/>
              <p:cNvSpPr/>
              <p:nvPr/>
            </p:nvSpPr>
            <p:spPr>
              <a:xfrm>
                <a:off x="0" y="181521"/>
                <a:ext cx="333122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2" name="Oval 91"/>
              <p:cNvSpPr/>
              <p:nvPr/>
            </p:nvSpPr>
            <p:spPr>
              <a:xfrm>
                <a:off x="523152" y="0"/>
                <a:ext cx="158735" cy="165229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3" name="Freeform: Shape 92"/>
              <p:cNvSpPr/>
              <p:nvPr/>
            </p:nvSpPr>
            <p:spPr>
              <a:xfrm>
                <a:off x="431491" y="181521"/>
                <a:ext cx="339827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644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4" name="Oval 93"/>
              <p:cNvSpPr/>
              <p:nvPr/>
            </p:nvSpPr>
            <p:spPr>
              <a:xfrm>
                <a:off x="954645" y="0"/>
                <a:ext cx="158736" cy="165229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5" name="Freeform: Shape 94"/>
              <p:cNvSpPr/>
              <p:nvPr/>
            </p:nvSpPr>
            <p:spPr>
              <a:xfrm>
                <a:off x="871927" y="181521"/>
                <a:ext cx="333122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12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270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360" y="10663"/>
                      <a:pt x="19440" y="10663"/>
                    </a:cubicBezTo>
                    <a:cubicBezTo>
                      <a:pt x="2052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6" name="Oval 95"/>
              <p:cNvSpPr/>
              <p:nvPr/>
            </p:nvSpPr>
            <p:spPr>
              <a:xfrm>
                <a:off x="1395078" y="0"/>
                <a:ext cx="158736" cy="165229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7" name="Freeform: Shape 96"/>
              <p:cNvSpPr/>
              <p:nvPr/>
            </p:nvSpPr>
            <p:spPr>
              <a:xfrm>
                <a:off x="1303417" y="181521"/>
                <a:ext cx="333122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8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7764208" y="1776424"/>
            <a:ext cx="3276105" cy="3736664"/>
            <a:chOff x="5823154" y="1332318"/>
            <a:chExt cx="2060204" cy="2802498"/>
          </a:xfrm>
        </p:grpSpPr>
        <p:sp>
          <p:nvSpPr>
            <p:cNvPr id="4" name="TextBox 1"/>
            <p:cNvSpPr txBox="1"/>
            <p:nvPr/>
          </p:nvSpPr>
          <p:spPr>
            <a:xfrm>
              <a:off x="6265835" y="3654028"/>
              <a:ext cx="1359181" cy="480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anchor="t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One-Stage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3" name="Freeform: Shape 13"/>
            <p:cNvSpPr/>
            <p:nvPr/>
          </p:nvSpPr>
          <p:spPr>
            <a:xfrm>
              <a:off x="5823154" y="1332318"/>
              <a:ext cx="2060204" cy="1441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83" y="15087"/>
                  </a:moveTo>
                  <a:cubicBezTo>
                    <a:pt x="4251" y="15036"/>
                    <a:pt x="4404" y="14956"/>
                    <a:pt x="4544" y="14848"/>
                  </a:cubicBezTo>
                  <a:lnTo>
                    <a:pt x="4544" y="15348"/>
                  </a:lnTo>
                  <a:cubicBezTo>
                    <a:pt x="4383" y="15268"/>
                    <a:pt x="4229" y="15212"/>
                    <a:pt x="4083" y="15183"/>
                  </a:cubicBezTo>
                  <a:cubicBezTo>
                    <a:pt x="4083" y="15183"/>
                    <a:pt x="4083" y="15087"/>
                    <a:pt x="4083" y="15087"/>
                  </a:cubicBezTo>
                  <a:close/>
                  <a:moveTo>
                    <a:pt x="20021" y="0"/>
                  </a:moveTo>
                  <a:lnTo>
                    <a:pt x="6124" y="0"/>
                  </a:lnTo>
                  <a:cubicBezTo>
                    <a:pt x="5251" y="0"/>
                    <a:pt x="4544" y="1159"/>
                    <a:pt x="4544" y="2591"/>
                  </a:cubicBezTo>
                  <a:lnTo>
                    <a:pt x="4544" y="10720"/>
                  </a:lnTo>
                  <a:cubicBezTo>
                    <a:pt x="4342" y="10572"/>
                    <a:pt x="4098" y="10449"/>
                    <a:pt x="3811" y="10355"/>
                  </a:cubicBezTo>
                  <a:cubicBezTo>
                    <a:pt x="3474" y="10243"/>
                    <a:pt x="3082" y="10187"/>
                    <a:pt x="2633" y="10187"/>
                  </a:cubicBezTo>
                  <a:cubicBezTo>
                    <a:pt x="2172" y="10187"/>
                    <a:pt x="1717" y="10257"/>
                    <a:pt x="1269" y="10396"/>
                  </a:cubicBezTo>
                  <a:cubicBezTo>
                    <a:pt x="821" y="10534"/>
                    <a:pt x="466" y="10678"/>
                    <a:pt x="205" y="10828"/>
                  </a:cubicBezTo>
                  <a:lnTo>
                    <a:pt x="205" y="13030"/>
                  </a:lnTo>
                  <a:lnTo>
                    <a:pt x="382" y="13030"/>
                  </a:lnTo>
                  <a:cubicBezTo>
                    <a:pt x="709" y="12753"/>
                    <a:pt x="1048" y="12540"/>
                    <a:pt x="1398" y="12392"/>
                  </a:cubicBezTo>
                  <a:cubicBezTo>
                    <a:pt x="1748" y="12245"/>
                    <a:pt x="2072" y="12170"/>
                    <a:pt x="2371" y="12170"/>
                  </a:cubicBezTo>
                  <a:cubicBezTo>
                    <a:pt x="2492" y="12170"/>
                    <a:pt x="2637" y="12185"/>
                    <a:pt x="2805" y="12211"/>
                  </a:cubicBezTo>
                  <a:cubicBezTo>
                    <a:pt x="2974" y="12239"/>
                    <a:pt x="3120" y="12294"/>
                    <a:pt x="3244" y="12375"/>
                  </a:cubicBezTo>
                  <a:cubicBezTo>
                    <a:pt x="3355" y="12448"/>
                    <a:pt x="3447" y="12547"/>
                    <a:pt x="3520" y="12672"/>
                  </a:cubicBezTo>
                  <a:cubicBezTo>
                    <a:pt x="3594" y="12796"/>
                    <a:pt x="3630" y="12961"/>
                    <a:pt x="3630" y="13166"/>
                  </a:cubicBezTo>
                  <a:cubicBezTo>
                    <a:pt x="3630" y="13443"/>
                    <a:pt x="3595" y="13653"/>
                    <a:pt x="3525" y="13796"/>
                  </a:cubicBezTo>
                  <a:cubicBezTo>
                    <a:pt x="3455" y="13940"/>
                    <a:pt x="3350" y="14054"/>
                    <a:pt x="3210" y="14140"/>
                  </a:cubicBezTo>
                  <a:cubicBezTo>
                    <a:pt x="3077" y="14222"/>
                    <a:pt x="2915" y="14274"/>
                    <a:pt x="2724" y="14296"/>
                  </a:cubicBezTo>
                  <a:cubicBezTo>
                    <a:pt x="2533" y="14321"/>
                    <a:pt x="2313" y="14331"/>
                    <a:pt x="2066" y="14331"/>
                  </a:cubicBezTo>
                  <a:lnTo>
                    <a:pt x="1660" y="14331"/>
                  </a:lnTo>
                  <a:lnTo>
                    <a:pt x="1660" y="16144"/>
                  </a:lnTo>
                  <a:lnTo>
                    <a:pt x="2051" y="16144"/>
                  </a:lnTo>
                  <a:cubicBezTo>
                    <a:pt x="2239" y="16144"/>
                    <a:pt x="2442" y="16147"/>
                    <a:pt x="2662" y="16154"/>
                  </a:cubicBezTo>
                  <a:cubicBezTo>
                    <a:pt x="2881" y="16161"/>
                    <a:pt x="3069" y="16200"/>
                    <a:pt x="3225" y="16274"/>
                  </a:cubicBezTo>
                  <a:cubicBezTo>
                    <a:pt x="3380" y="16342"/>
                    <a:pt x="3506" y="16456"/>
                    <a:pt x="3602" y="16617"/>
                  </a:cubicBezTo>
                  <a:cubicBezTo>
                    <a:pt x="3697" y="16778"/>
                    <a:pt x="3744" y="17008"/>
                    <a:pt x="3744" y="17303"/>
                  </a:cubicBezTo>
                  <a:cubicBezTo>
                    <a:pt x="3744" y="17607"/>
                    <a:pt x="3709" y="17839"/>
                    <a:pt x="3640" y="18001"/>
                  </a:cubicBezTo>
                  <a:cubicBezTo>
                    <a:pt x="3570" y="18162"/>
                    <a:pt x="3476" y="18299"/>
                    <a:pt x="3358" y="18413"/>
                  </a:cubicBezTo>
                  <a:cubicBezTo>
                    <a:pt x="3209" y="18558"/>
                    <a:pt x="3026" y="18654"/>
                    <a:pt x="2810" y="18696"/>
                  </a:cubicBezTo>
                  <a:cubicBezTo>
                    <a:pt x="2594" y="18739"/>
                    <a:pt x="2393" y="18762"/>
                    <a:pt x="2209" y="18762"/>
                  </a:cubicBezTo>
                  <a:cubicBezTo>
                    <a:pt x="1894" y="18762"/>
                    <a:pt x="1546" y="18675"/>
                    <a:pt x="1166" y="18503"/>
                  </a:cubicBezTo>
                  <a:cubicBezTo>
                    <a:pt x="786" y="18329"/>
                    <a:pt x="460" y="18125"/>
                    <a:pt x="186" y="17888"/>
                  </a:cubicBezTo>
                  <a:lnTo>
                    <a:pt x="0" y="17888"/>
                  </a:lnTo>
                  <a:lnTo>
                    <a:pt x="0" y="20118"/>
                  </a:lnTo>
                  <a:cubicBezTo>
                    <a:pt x="264" y="20282"/>
                    <a:pt x="606" y="20428"/>
                    <a:pt x="1028" y="20560"/>
                  </a:cubicBezTo>
                  <a:cubicBezTo>
                    <a:pt x="1449" y="20692"/>
                    <a:pt x="1954" y="20758"/>
                    <a:pt x="2543" y="20758"/>
                  </a:cubicBezTo>
                  <a:cubicBezTo>
                    <a:pt x="3058" y="20758"/>
                    <a:pt x="3496" y="20682"/>
                    <a:pt x="3857" y="20530"/>
                  </a:cubicBezTo>
                  <a:cubicBezTo>
                    <a:pt x="4159" y="20402"/>
                    <a:pt x="4428" y="20227"/>
                    <a:pt x="4665" y="20004"/>
                  </a:cubicBezTo>
                  <a:cubicBezTo>
                    <a:pt x="4903" y="20941"/>
                    <a:pt x="5466" y="21600"/>
                    <a:pt x="6124" y="21600"/>
                  </a:cubicBezTo>
                  <a:lnTo>
                    <a:pt x="20021" y="21600"/>
                  </a:lnTo>
                  <a:cubicBezTo>
                    <a:pt x="20893" y="21600"/>
                    <a:pt x="21600" y="20440"/>
                    <a:pt x="21600" y="19009"/>
                  </a:cubicBezTo>
                  <a:lnTo>
                    <a:pt x="21600" y="2591"/>
                  </a:lnTo>
                  <a:cubicBezTo>
                    <a:pt x="21600" y="1159"/>
                    <a:pt x="20893" y="0"/>
                    <a:pt x="2002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4" name="Rectangle 14"/>
            <p:cNvSpPr/>
            <p:nvPr/>
          </p:nvSpPr>
          <p:spPr>
            <a:xfrm>
              <a:off x="6538219" y="1469863"/>
              <a:ext cx="1140211" cy="541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33867" tIns="33867" rIns="33867" bIns="33867" anchor="ctr">
              <a:normAutofit fontScale="92500" lnSpcReduction="10000"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基于深度学习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的回归方法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5" name="Rectangle 15"/>
            <p:cNvSpPr/>
            <p:nvPr/>
          </p:nvSpPr>
          <p:spPr>
            <a:xfrm>
              <a:off x="6365242" y="2011784"/>
              <a:ext cx="1404729" cy="541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anchor="t">
              <a:normAutofit fontScale="925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YOLO</a:t>
              </a:r>
              <a:r>
                <a:rPr lang="zh-CN" altLang="en-US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系列</a:t>
              </a:r>
              <a:endParaRPr lang="en-US" altLang="zh-CN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SSD</a:t>
              </a:r>
              <a:endParaRPr lang="en-US" altLang="zh-CN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RNN+RPC</a:t>
              </a:r>
              <a:endPara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8" name="Group 58"/>
            <p:cNvGrpSpPr/>
            <p:nvPr/>
          </p:nvGrpSpPr>
          <p:grpSpPr>
            <a:xfrm>
              <a:off x="6248974" y="3036767"/>
              <a:ext cx="1594622" cy="324644"/>
              <a:chOff x="8331966" y="4049023"/>
              <a:chExt cx="2126163" cy="432858"/>
            </a:xfrm>
          </p:grpSpPr>
          <p:sp>
            <p:nvSpPr>
              <p:cNvPr id="46" name="Oval 59"/>
              <p:cNvSpPr/>
              <p:nvPr/>
            </p:nvSpPr>
            <p:spPr>
              <a:xfrm>
                <a:off x="8373326" y="4049023"/>
                <a:ext cx="82721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7" name="Freeform: Shape 60"/>
              <p:cNvSpPr/>
              <p:nvPr/>
            </p:nvSpPr>
            <p:spPr>
              <a:xfrm>
                <a:off x="8331966" y="4139785"/>
                <a:ext cx="166561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8" name="Oval 61"/>
              <p:cNvSpPr/>
              <p:nvPr/>
            </p:nvSpPr>
            <p:spPr>
              <a:xfrm>
                <a:off x="8593542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9" name="Freeform: Shape 62"/>
              <p:cNvSpPr/>
              <p:nvPr/>
            </p:nvSpPr>
            <p:spPr>
              <a:xfrm>
                <a:off x="8547712" y="4139785"/>
                <a:ext cx="169914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644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0" name="Oval 63"/>
              <p:cNvSpPr/>
              <p:nvPr/>
            </p:nvSpPr>
            <p:spPr>
              <a:xfrm>
                <a:off x="8809290" y="4049023"/>
                <a:ext cx="79368" cy="82615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1" name="Freeform: Shape 64"/>
              <p:cNvSpPr/>
              <p:nvPr/>
            </p:nvSpPr>
            <p:spPr>
              <a:xfrm>
                <a:off x="8767929" y="4139785"/>
                <a:ext cx="166562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12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270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360" y="10663"/>
                      <a:pt x="19440" y="10663"/>
                    </a:cubicBezTo>
                    <a:cubicBezTo>
                      <a:pt x="2052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2" name="Oval 65"/>
              <p:cNvSpPr/>
              <p:nvPr/>
            </p:nvSpPr>
            <p:spPr>
              <a:xfrm>
                <a:off x="9029506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3" name="Freeform: Shape 66"/>
              <p:cNvSpPr/>
              <p:nvPr/>
            </p:nvSpPr>
            <p:spPr>
              <a:xfrm>
                <a:off x="8983675" y="4139785"/>
                <a:ext cx="166561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8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0" name="Oval 73"/>
              <p:cNvSpPr/>
              <p:nvPr/>
            </p:nvSpPr>
            <p:spPr>
              <a:xfrm>
                <a:off x="9896958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1" name="Freeform: Shape 74"/>
              <p:cNvSpPr/>
              <p:nvPr/>
            </p:nvSpPr>
            <p:spPr>
              <a:xfrm>
                <a:off x="9851128" y="4139785"/>
                <a:ext cx="171033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66" y="0"/>
                      <a:pt x="15278" y="0"/>
                    </a:cubicBezTo>
                    <a:cubicBezTo>
                      <a:pt x="9483" y="0"/>
                      <a:pt x="9483" y="0"/>
                      <a:pt x="9483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3161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5268" y="3828"/>
                      <a:pt x="5268" y="3828"/>
                      <a:pt x="5268" y="3828"/>
                    </a:cubicBezTo>
                    <a:cubicBezTo>
                      <a:pt x="5268" y="6015"/>
                      <a:pt x="5268" y="6015"/>
                      <a:pt x="5268" y="6015"/>
                    </a:cubicBezTo>
                    <a:cubicBezTo>
                      <a:pt x="5268" y="10116"/>
                      <a:pt x="5268" y="10116"/>
                      <a:pt x="5268" y="10116"/>
                    </a:cubicBezTo>
                    <a:cubicBezTo>
                      <a:pt x="5268" y="10663"/>
                      <a:pt x="5268" y="10663"/>
                      <a:pt x="5268" y="10663"/>
                    </a:cubicBezTo>
                    <a:cubicBezTo>
                      <a:pt x="5268" y="20233"/>
                      <a:pt x="5268" y="20233"/>
                      <a:pt x="5268" y="20233"/>
                    </a:cubicBezTo>
                    <a:cubicBezTo>
                      <a:pt x="5268" y="21053"/>
                      <a:pt x="6322" y="21600"/>
                      <a:pt x="7902" y="21600"/>
                    </a:cubicBezTo>
                    <a:cubicBezTo>
                      <a:pt x="8956" y="21600"/>
                      <a:pt x="10537" y="21053"/>
                      <a:pt x="10537" y="20233"/>
                    </a:cubicBezTo>
                    <a:cubicBezTo>
                      <a:pt x="10537" y="10663"/>
                      <a:pt x="10537" y="10663"/>
                      <a:pt x="10537" y="10663"/>
                    </a:cubicBezTo>
                    <a:cubicBezTo>
                      <a:pt x="11590" y="10663"/>
                      <a:pt x="11590" y="10663"/>
                      <a:pt x="11590" y="10663"/>
                    </a:cubicBezTo>
                    <a:cubicBezTo>
                      <a:pt x="11590" y="20233"/>
                      <a:pt x="11590" y="20233"/>
                      <a:pt x="11590" y="20233"/>
                    </a:cubicBezTo>
                    <a:cubicBezTo>
                      <a:pt x="11590" y="21053"/>
                      <a:pt x="12644" y="21600"/>
                      <a:pt x="14224" y="21600"/>
                    </a:cubicBezTo>
                    <a:cubicBezTo>
                      <a:pt x="15278" y="21600"/>
                      <a:pt x="16859" y="21053"/>
                      <a:pt x="16859" y="20233"/>
                    </a:cubicBezTo>
                    <a:cubicBezTo>
                      <a:pt x="16859" y="10663"/>
                      <a:pt x="16859" y="10663"/>
                      <a:pt x="16859" y="10663"/>
                    </a:cubicBezTo>
                    <a:cubicBezTo>
                      <a:pt x="16859" y="10116"/>
                      <a:pt x="16859" y="10116"/>
                      <a:pt x="16859" y="10116"/>
                    </a:cubicBezTo>
                    <a:cubicBezTo>
                      <a:pt x="16859" y="6015"/>
                      <a:pt x="16859" y="6015"/>
                      <a:pt x="16859" y="6015"/>
                    </a:cubicBezTo>
                    <a:cubicBezTo>
                      <a:pt x="16859" y="3828"/>
                      <a:pt x="16859" y="3828"/>
                      <a:pt x="16859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2" name="Oval 75"/>
              <p:cNvSpPr/>
              <p:nvPr/>
            </p:nvSpPr>
            <p:spPr>
              <a:xfrm>
                <a:off x="10112706" y="4049025"/>
                <a:ext cx="83838" cy="826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3" name="Freeform: Shape 76"/>
              <p:cNvSpPr/>
              <p:nvPr/>
            </p:nvSpPr>
            <p:spPr>
              <a:xfrm>
                <a:off x="10071346" y="4139786"/>
                <a:ext cx="166561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4" name="Oval 77"/>
              <p:cNvSpPr/>
              <p:nvPr/>
            </p:nvSpPr>
            <p:spPr>
              <a:xfrm>
                <a:off x="10332926" y="4049023"/>
                <a:ext cx="79368" cy="8261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5" name="Freeform: Shape 78"/>
              <p:cNvSpPr/>
              <p:nvPr/>
            </p:nvSpPr>
            <p:spPr>
              <a:xfrm>
                <a:off x="10287096" y="4139785"/>
                <a:ext cx="171033" cy="3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644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1" name="Group 97"/>
            <p:cNvGrpSpPr/>
            <p:nvPr/>
          </p:nvGrpSpPr>
          <p:grpSpPr>
            <a:xfrm>
              <a:off x="6248974" y="3037624"/>
              <a:ext cx="613707" cy="324644"/>
              <a:chOff x="0" y="0"/>
              <a:chExt cx="1636539" cy="865712"/>
            </a:xfrm>
          </p:grpSpPr>
          <p:sp>
            <p:nvSpPr>
              <p:cNvPr id="22" name="Oval 98"/>
              <p:cNvSpPr/>
              <p:nvPr/>
            </p:nvSpPr>
            <p:spPr>
              <a:xfrm>
                <a:off x="82720" y="0"/>
                <a:ext cx="165441" cy="165229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Freeform: Shape 99"/>
              <p:cNvSpPr/>
              <p:nvPr/>
            </p:nvSpPr>
            <p:spPr>
              <a:xfrm>
                <a:off x="0" y="181521"/>
                <a:ext cx="333122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Oval 100"/>
              <p:cNvSpPr/>
              <p:nvPr/>
            </p:nvSpPr>
            <p:spPr>
              <a:xfrm>
                <a:off x="523152" y="0"/>
                <a:ext cx="158735" cy="165229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Freeform: Shape 101"/>
              <p:cNvSpPr/>
              <p:nvPr/>
            </p:nvSpPr>
            <p:spPr>
              <a:xfrm>
                <a:off x="431491" y="181521"/>
                <a:ext cx="339827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439" y="0"/>
                      <a:pt x="15278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8956" y="0"/>
                      <a:pt x="8956" y="0"/>
                      <a:pt x="8956" y="0"/>
                    </a:cubicBezTo>
                    <a:cubicBezTo>
                      <a:pt x="6322" y="0"/>
                      <a:pt x="6322" y="0"/>
                      <a:pt x="6322" y="0"/>
                    </a:cubicBezTo>
                    <a:cubicBezTo>
                      <a:pt x="2634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54" y="10663"/>
                      <a:pt x="2107" y="10663"/>
                    </a:cubicBezTo>
                    <a:cubicBezTo>
                      <a:pt x="3161" y="10663"/>
                      <a:pt x="4215" y="10116"/>
                      <a:pt x="4215" y="9570"/>
                    </a:cubicBezTo>
                    <a:cubicBezTo>
                      <a:pt x="4215" y="5742"/>
                      <a:pt x="4215" y="5742"/>
                      <a:pt x="4215" y="5742"/>
                    </a:cubicBezTo>
                    <a:cubicBezTo>
                      <a:pt x="4215" y="3828"/>
                      <a:pt x="4215" y="3828"/>
                      <a:pt x="4215" y="3828"/>
                    </a:cubicBezTo>
                    <a:cubicBezTo>
                      <a:pt x="4741" y="3828"/>
                      <a:pt x="4741" y="3828"/>
                      <a:pt x="4741" y="3828"/>
                    </a:cubicBezTo>
                    <a:cubicBezTo>
                      <a:pt x="4741" y="6015"/>
                      <a:pt x="4741" y="6015"/>
                      <a:pt x="4741" y="6015"/>
                    </a:cubicBezTo>
                    <a:cubicBezTo>
                      <a:pt x="4741" y="10116"/>
                      <a:pt x="4741" y="10116"/>
                      <a:pt x="4741" y="10116"/>
                    </a:cubicBezTo>
                    <a:cubicBezTo>
                      <a:pt x="4741" y="10663"/>
                      <a:pt x="4741" y="10663"/>
                      <a:pt x="4741" y="10663"/>
                    </a:cubicBezTo>
                    <a:cubicBezTo>
                      <a:pt x="4741" y="20233"/>
                      <a:pt x="4741" y="20233"/>
                      <a:pt x="4741" y="20233"/>
                    </a:cubicBezTo>
                    <a:cubicBezTo>
                      <a:pt x="4741" y="21053"/>
                      <a:pt x="6322" y="21600"/>
                      <a:pt x="7376" y="21600"/>
                    </a:cubicBezTo>
                    <a:cubicBezTo>
                      <a:pt x="8956" y="21600"/>
                      <a:pt x="10010" y="21053"/>
                      <a:pt x="10010" y="20233"/>
                    </a:cubicBezTo>
                    <a:cubicBezTo>
                      <a:pt x="10010" y="10663"/>
                      <a:pt x="10010" y="10663"/>
                      <a:pt x="10010" y="10663"/>
                    </a:cubicBezTo>
                    <a:cubicBezTo>
                      <a:pt x="11063" y="10663"/>
                      <a:pt x="11063" y="10663"/>
                      <a:pt x="11063" y="10663"/>
                    </a:cubicBezTo>
                    <a:cubicBezTo>
                      <a:pt x="11063" y="20233"/>
                      <a:pt x="11063" y="20233"/>
                      <a:pt x="11063" y="20233"/>
                    </a:cubicBezTo>
                    <a:cubicBezTo>
                      <a:pt x="11063" y="21053"/>
                      <a:pt x="12644" y="21600"/>
                      <a:pt x="13698" y="21600"/>
                    </a:cubicBezTo>
                    <a:cubicBezTo>
                      <a:pt x="15278" y="21600"/>
                      <a:pt x="16332" y="21053"/>
                      <a:pt x="16332" y="20233"/>
                    </a:cubicBezTo>
                    <a:cubicBezTo>
                      <a:pt x="16332" y="10663"/>
                      <a:pt x="16332" y="10663"/>
                      <a:pt x="16332" y="10663"/>
                    </a:cubicBezTo>
                    <a:cubicBezTo>
                      <a:pt x="16332" y="10116"/>
                      <a:pt x="16332" y="10116"/>
                      <a:pt x="16332" y="10116"/>
                    </a:cubicBezTo>
                    <a:cubicBezTo>
                      <a:pt x="16332" y="6015"/>
                      <a:pt x="16332" y="6015"/>
                      <a:pt x="16332" y="6015"/>
                    </a:cubicBezTo>
                    <a:cubicBezTo>
                      <a:pt x="16332" y="3828"/>
                      <a:pt x="16332" y="3828"/>
                      <a:pt x="16332" y="3828"/>
                    </a:cubicBezTo>
                    <a:cubicBezTo>
                      <a:pt x="17385" y="3828"/>
                      <a:pt x="17385" y="3828"/>
                      <a:pt x="17385" y="3828"/>
                    </a:cubicBezTo>
                    <a:cubicBezTo>
                      <a:pt x="17385" y="5742"/>
                      <a:pt x="17385" y="5742"/>
                      <a:pt x="17385" y="5742"/>
                    </a:cubicBezTo>
                    <a:cubicBezTo>
                      <a:pt x="17385" y="9570"/>
                      <a:pt x="17385" y="9570"/>
                      <a:pt x="17385" y="9570"/>
                    </a:cubicBezTo>
                    <a:cubicBezTo>
                      <a:pt x="17385" y="10116"/>
                      <a:pt x="18439" y="10663"/>
                      <a:pt x="19493" y="10663"/>
                    </a:cubicBezTo>
                    <a:cubicBezTo>
                      <a:pt x="20546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6" name="Oval 102"/>
              <p:cNvSpPr/>
              <p:nvPr/>
            </p:nvSpPr>
            <p:spPr>
              <a:xfrm>
                <a:off x="954645" y="0"/>
                <a:ext cx="158736" cy="165229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Freeform: Shape 103"/>
              <p:cNvSpPr/>
              <p:nvPr/>
            </p:nvSpPr>
            <p:spPr>
              <a:xfrm>
                <a:off x="871927" y="181521"/>
                <a:ext cx="333122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12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5940" y="0"/>
                      <a:pt x="5940" y="0"/>
                      <a:pt x="594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540" y="10663"/>
                      <a:pt x="1620" y="10663"/>
                    </a:cubicBezTo>
                    <a:cubicBezTo>
                      <a:pt x="270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360" y="10663"/>
                      <a:pt x="19440" y="10663"/>
                    </a:cubicBezTo>
                    <a:cubicBezTo>
                      <a:pt x="2052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Oval 104"/>
              <p:cNvSpPr/>
              <p:nvPr/>
            </p:nvSpPr>
            <p:spPr>
              <a:xfrm>
                <a:off x="1395078" y="0"/>
                <a:ext cx="158736" cy="165229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9" name="Freeform: Shape 105"/>
              <p:cNvSpPr/>
              <p:nvPr/>
            </p:nvSpPr>
            <p:spPr>
              <a:xfrm>
                <a:off x="1303417" y="181521"/>
                <a:ext cx="333122" cy="68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81"/>
                    </a:moveTo>
                    <a:cubicBezTo>
                      <a:pt x="21600" y="1641"/>
                      <a:pt x="18900" y="0"/>
                      <a:pt x="15660" y="0"/>
                    </a:cubicBezTo>
                    <a:cubicBezTo>
                      <a:pt x="9180" y="0"/>
                      <a:pt x="9180" y="0"/>
                      <a:pt x="918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2700" y="0"/>
                      <a:pt x="0" y="1641"/>
                      <a:pt x="0" y="3281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0" y="9570"/>
                      <a:pt x="0" y="9570"/>
                      <a:pt x="0" y="9570"/>
                    </a:cubicBezTo>
                    <a:cubicBezTo>
                      <a:pt x="0" y="10116"/>
                      <a:pt x="1080" y="10663"/>
                      <a:pt x="2160" y="10663"/>
                    </a:cubicBezTo>
                    <a:cubicBezTo>
                      <a:pt x="3240" y="10663"/>
                      <a:pt x="3780" y="10116"/>
                      <a:pt x="3780" y="9570"/>
                    </a:cubicBezTo>
                    <a:cubicBezTo>
                      <a:pt x="3780" y="5742"/>
                      <a:pt x="3780" y="5742"/>
                      <a:pt x="3780" y="5742"/>
                    </a:cubicBezTo>
                    <a:cubicBezTo>
                      <a:pt x="3780" y="3828"/>
                      <a:pt x="3780" y="3828"/>
                      <a:pt x="3780" y="3828"/>
                    </a:cubicBezTo>
                    <a:cubicBezTo>
                      <a:pt x="4860" y="3828"/>
                      <a:pt x="4860" y="3828"/>
                      <a:pt x="4860" y="3828"/>
                    </a:cubicBezTo>
                    <a:cubicBezTo>
                      <a:pt x="4860" y="6015"/>
                      <a:pt x="4860" y="6015"/>
                      <a:pt x="4860" y="6015"/>
                    </a:cubicBezTo>
                    <a:cubicBezTo>
                      <a:pt x="4860" y="10116"/>
                      <a:pt x="4860" y="10116"/>
                      <a:pt x="4860" y="10116"/>
                    </a:cubicBezTo>
                    <a:cubicBezTo>
                      <a:pt x="4860" y="10663"/>
                      <a:pt x="4860" y="10663"/>
                      <a:pt x="4860" y="10663"/>
                    </a:cubicBezTo>
                    <a:cubicBezTo>
                      <a:pt x="4860" y="20233"/>
                      <a:pt x="4860" y="20233"/>
                      <a:pt x="4860" y="20233"/>
                    </a:cubicBezTo>
                    <a:cubicBezTo>
                      <a:pt x="4860" y="21053"/>
                      <a:pt x="5940" y="21600"/>
                      <a:pt x="7560" y="21600"/>
                    </a:cubicBezTo>
                    <a:cubicBezTo>
                      <a:pt x="9180" y="21600"/>
                      <a:pt x="10260" y="21053"/>
                      <a:pt x="10260" y="20233"/>
                    </a:cubicBezTo>
                    <a:cubicBezTo>
                      <a:pt x="10260" y="10663"/>
                      <a:pt x="10260" y="10663"/>
                      <a:pt x="10260" y="10663"/>
                    </a:cubicBezTo>
                    <a:cubicBezTo>
                      <a:pt x="11340" y="10663"/>
                      <a:pt x="11340" y="10663"/>
                      <a:pt x="11340" y="10663"/>
                    </a:cubicBezTo>
                    <a:cubicBezTo>
                      <a:pt x="11340" y="20233"/>
                      <a:pt x="11340" y="20233"/>
                      <a:pt x="11340" y="20233"/>
                    </a:cubicBezTo>
                    <a:cubicBezTo>
                      <a:pt x="11340" y="21053"/>
                      <a:pt x="12420" y="21600"/>
                      <a:pt x="14040" y="21600"/>
                    </a:cubicBezTo>
                    <a:cubicBezTo>
                      <a:pt x="15660" y="21600"/>
                      <a:pt x="16740" y="21053"/>
                      <a:pt x="16740" y="20233"/>
                    </a:cubicBezTo>
                    <a:cubicBezTo>
                      <a:pt x="16740" y="10663"/>
                      <a:pt x="16740" y="10663"/>
                      <a:pt x="16740" y="10663"/>
                    </a:cubicBezTo>
                    <a:cubicBezTo>
                      <a:pt x="16740" y="10116"/>
                      <a:pt x="16740" y="10116"/>
                      <a:pt x="16740" y="10116"/>
                    </a:cubicBezTo>
                    <a:cubicBezTo>
                      <a:pt x="16740" y="6015"/>
                      <a:pt x="16740" y="6015"/>
                      <a:pt x="16740" y="6015"/>
                    </a:cubicBezTo>
                    <a:cubicBezTo>
                      <a:pt x="16740" y="3828"/>
                      <a:pt x="16740" y="3828"/>
                      <a:pt x="16740" y="3828"/>
                    </a:cubicBezTo>
                    <a:cubicBezTo>
                      <a:pt x="17820" y="3828"/>
                      <a:pt x="17820" y="3828"/>
                      <a:pt x="17820" y="3828"/>
                    </a:cubicBezTo>
                    <a:cubicBezTo>
                      <a:pt x="17820" y="5742"/>
                      <a:pt x="17820" y="5742"/>
                      <a:pt x="17820" y="5742"/>
                    </a:cubicBezTo>
                    <a:cubicBezTo>
                      <a:pt x="17820" y="9570"/>
                      <a:pt x="17820" y="9570"/>
                      <a:pt x="17820" y="9570"/>
                    </a:cubicBezTo>
                    <a:cubicBezTo>
                      <a:pt x="17820" y="10116"/>
                      <a:pt x="18900" y="10663"/>
                      <a:pt x="19980" y="10663"/>
                    </a:cubicBezTo>
                    <a:cubicBezTo>
                      <a:pt x="21060" y="10663"/>
                      <a:pt x="21600" y="10116"/>
                      <a:pt x="21600" y="9570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ubicBezTo>
                      <a:pt x="21600" y="3281"/>
                      <a:pt x="21600" y="3281"/>
                      <a:pt x="21600" y="32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109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物体检测算法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10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11" name="Oval 91"/>
          <p:cNvSpPr/>
          <p:nvPr/>
        </p:nvSpPr>
        <p:spPr>
          <a:xfrm>
            <a:off x="5925228" y="4049028"/>
            <a:ext cx="95607" cy="82615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12" name="Freeform: Shape 92"/>
          <p:cNvSpPr/>
          <p:nvPr/>
        </p:nvSpPr>
        <p:spPr>
          <a:xfrm>
            <a:off x="5870020" y="4139787"/>
            <a:ext cx="204679" cy="342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281"/>
                </a:moveTo>
                <a:cubicBezTo>
                  <a:pt x="21600" y="1641"/>
                  <a:pt x="18439" y="0"/>
                  <a:pt x="15278" y="0"/>
                </a:cubicBezTo>
                <a:cubicBezTo>
                  <a:pt x="8956" y="0"/>
                  <a:pt x="8956" y="0"/>
                  <a:pt x="8956" y="0"/>
                </a:cubicBezTo>
                <a:cubicBezTo>
                  <a:pt x="8956" y="0"/>
                  <a:pt x="8956" y="0"/>
                  <a:pt x="8956" y="0"/>
                </a:cubicBezTo>
                <a:cubicBezTo>
                  <a:pt x="6322" y="0"/>
                  <a:pt x="6322" y="0"/>
                  <a:pt x="6322" y="0"/>
                </a:cubicBezTo>
                <a:cubicBezTo>
                  <a:pt x="2634" y="0"/>
                  <a:pt x="0" y="1641"/>
                  <a:pt x="0" y="3281"/>
                </a:cubicBezTo>
                <a:cubicBezTo>
                  <a:pt x="0" y="3281"/>
                  <a:pt x="0" y="3281"/>
                  <a:pt x="0" y="3281"/>
                </a:cubicBezTo>
                <a:cubicBezTo>
                  <a:pt x="0" y="9570"/>
                  <a:pt x="0" y="9570"/>
                  <a:pt x="0" y="9570"/>
                </a:cubicBezTo>
                <a:cubicBezTo>
                  <a:pt x="0" y="10116"/>
                  <a:pt x="1054" y="10663"/>
                  <a:pt x="2107" y="10663"/>
                </a:cubicBezTo>
                <a:cubicBezTo>
                  <a:pt x="3161" y="10663"/>
                  <a:pt x="4215" y="10116"/>
                  <a:pt x="4215" y="9570"/>
                </a:cubicBezTo>
                <a:cubicBezTo>
                  <a:pt x="4215" y="5742"/>
                  <a:pt x="4215" y="5742"/>
                  <a:pt x="4215" y="5742"/>
                </a:cubicBezTo>
                <a:cubicBezTo>
                  <a:pt x="4215" y="3828"/>
                  <a:pt x="4215" y="3828"/>
                  <a:pt x="4215" y="3828"/>
                </a:cubicBezTo>
                <a:cubicBezTo>
                  <a:pt x="4741" y="3828"/>
                  <a:pt x="4741" y="3828"/>
                  <a:pt x="4741" y="3828"/>
                </a:cubicBezTo>
                <a:cubicBezTo>
                  <a:pt x="4741" y="6015"/>
                  <a:pt x="4741" y="6015"/>
                  <a:pt x="4741" y="6015"/>
                </a:cubicBezTo>
                <a:cubicBezTo>
                  <a:pt x="4741" y="10116"/>
                  <a:pt x="4741" y="10116"/>
                  <a:pt x="4741" y="10116"/>
                </a:cubicBezTo>
                <a:cubicBezTo>
                  <a:pt x="4741" y="10663"/>
                  <a:pt x="4741" y="10663"/>
                  <a:pt x="4741" y="10663"/>
                </a:cubicBezTo>
                <a:cubicBezTo>
                  <a:pt x="4741" y="20233"/>
                  <a:pt x="4741" y="20233"/>
                  <a:pt x="4741" y="20233"/>
                </a:cubicBezTo>
                <a:cubicBezTo>
                  <a:pt x="4741" y="21053"/>
                  <a:pt x="6322" y="21600"/>
                  <a:pt x="7376" y="21600"/>
                </a:cubicBezTo>
                <a:cubicBezTo>
                  <a:pt x="8956" y="21600"/>
                  <a:pt x="10010" y="21053"/>
                  <a:pt x="10010" y="20233"/>
                </a:cubicBezTo>
                <a:cubicBezTo>
                  <a:pt x="10010" y="10663"/>
                  <a:pt x="10010" y="10663"/>
                  <a:pt x="10010" y="10663"/>
                </a:cubicBezTo>
                <a:cubicBezTo>
                  <a:pt x="11063" y="10663"/>
                  <a:pt x="11063" y="10663"/>
                  <a:pt x="11063" y="10663"/>
                </a:cubicBezTo>
                <a:cubicBezTo>
                  <a:pt x="11063" y="20233"/>
                  <a:pt x="11063" y="20233"/>
                  <a:pt x="11063" y="20233"/>
                </a:cubicBezTo>
                <a:cubicBezTo>
                  <a:pt x="11063" y="21053"/>
                  <a:pt x="12644" y="21600"/>
                  <a:pt x="13698" y="21600"/>
                </a:cubicBezTo>
                <a:cubicBezTo>
                  <a:pt x="15278" y="21600"/>
                  <a:pt x="16332" y="21053"/>
                  <a:pt x="16332" y="20233"/>
                </a:cubicBezTo>
                <a:cubicBezTo>
                  <a:pt x="16332" y="10663"/>
                  <a:pt x="16332" y="10663"/>
                  <a:pt x="16332" y="10663"/>
                </a:cubicBezTo>
                <a:cubicBezTo>
                  <a:pt x="16332" y="10116"/>
                  <a:pt x="16332" y="10116"/>
                  <a:pt x="16332" y="10116"/>
                </a:cubicBezTo>
                <a:cubicBezTo>
                  <a:pt x="16332" y="6015"/>
                  <a:pt x="16332" y="6015"/>
                  <a:pt x="16332" y="6015"/>
                </a:cubicBezTo>
                <a:cubicBezTo>
                  <a:pt x="16332" y="3828"/>
                  <a:pt x="16332" y="3828"/>
                  <a:pt x="16332" y="3828"/>
                </a:cubicBezTo>
                <a:cubicBezTo>
                  <a:pt x="17385" y="3828"/>
                  <a:pt x="17385" y="3828"/>
                  <a:pt x="17385" y="3828"/>
                </a:cubicBezTo>
                <a:cubicBezTo>
                  <a:pt x="17385" y="5742"/>
                  <a:pt x="17385" y="5742"/>
                  <a:pt x="17385" y="5742"/>
                </a:cubicBezTo>
                <a:cubicBezTo>
                  <a:pt x="17385" y="9570"/>
                  <a:pt x="17385" y="9570"/>
                  <a:pt x="17385" y="9570"/>
                </a:cubicBezTo>
                <a:cubicBezTo>
                  <a:pt x="17385" y="10116"/>
                  <a:pt x="18439" y="10663"/>
                  <a:pt x="19493" y="10663"/>
                </a:cubicBezTo>
                <a:cubicBezTo>
                  <a:pt x="20546" y="10663"/>
                  <a:pt x="21600" y="10116"/>
                  <a:pt x="21600" y="9570"/>
                </a:cubicBezTo>
                <a:cubicBezTo>
                  <a:pt x="21600" y="3281"/>
                  <a:pt x="21600" y="3281"/>
                  <a:pt x="21600" y="3281"/>
                </a:cubicBezTo>
                <a:cubicBezTo>
                  <a:pt x="21600" y="3281"/>
                  <a:pt x="21600" y="3281"/>
                  <a:pt x="21600" y="3281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13" name="Oval 93"/>
          <p:cNvSpPr/>
          <p:nvPr/>
        </p:nvSpPr>
        <p:spPr>
          <a:xfrm>
            <a:off x="6185119" y="4049028"/>
            <a:ext cx="95607" cy="82615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14" name="Freeform: Shape 94"/>
          <p:cNvSpPr/>
          <p:nvPr/>
        </p:nvSpPr>
        <p:spPr>
          <a:xfrm>
            <a:off x="6135296" y="4139787"/>
            <a:ext cx="200641" cy="342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281"/>
                </a:moveTo>
                <a:cubicBezTo>
                  <a:pt x="21600" y="1641"/>
                  <a:pt x="18900" y="0"/>
                  <a:pt x="15120" y="0"/>
                </a:cubicBezTo>
                <a:cubicBezTo>
                  <a:pt x="9180" y="0"/>
                  <a:pt x="9180" y="0"/>
                  <a:pt x="9180" y="0"/>
                </a:cubicBezTo>
                <a:cubicBezTo>
                  <a:pt x="8640" y="0"/>
                  <a:pt x="8640" y="0"/>
                  <a:pt x="8640" y="0"/>
                </a:cubicBezTo>
                <a:cubicBezTo>
                  <a:pt x="5940" y="0"/>
                  <a:pt x="5940" y="0"/>
                  <a:pt x="5940" y="0"/>
                </a:cubicBezTo>
                <a:cubicBezTo>
                  <a:pt x="2700" y="0"/>
                  <a:pt x="0" y="1641"/>
                  <a:pt x="0" y="3281"/>
                </a:cubicBezTo>
                <a:cubicBezTo>
                  <a:pt x="0" y="3281"/>
                  <a:pt x="0" y="3281"/>
                  <a:pt x="0" y="3281"/>
                </a:cubicBezTo>
                <a:cubicBezTo>
                  <a:pt x="0" y="9570"/>
                  <a:pt x="0" y="9570"/>
                  <a:pt x="0" y="9570"/>
                </a:cubicBezTo>
                <a:cubicBezTo>
                  <a:pt x="0" y="10116"/>
                  <a:pt x="540" y="10663"/>
                  <a:pt x="1620" y="10663"/>
                </a:cubicBezTo>
                <a:cubicBezTo>
                  <a:pt x="2700" y="10663"/>
                  <a:pt x="3780" y="10116"/>
                  <a:pt x="3780" y="9570"/>
                </a:cubicBezTo>
                <a:cubicBezTo>
                  <a:pt x="3780" y="5742"/>
                  <a:pt x="3780" y="5742"/>
                  <a:pt x="3780" y="5742"/>
                </a:cubicBezTo>
                <a:cubicBezTo>
                  <a:pt x="3780" y="3828"/>
                  <a:pt x="3780" y="3828"/>
                  <a:pt x="3780" y="3828"/>
                </a:cubicBezTo>
                <a:cubicBezTo>
                  <a:pt x="4860" y="3828"/>
                  <a:pt x="4860" y="3828"/>
                  <a:pt x="4860" y="3828"/>
                </a:cubicBezTo>
                <a:cubicBezTo>
                  <a:pt x="4860" y="6015"/>
                  <a:pt x="4860" y="6015"/>
                  <a:pt x="4860" y="6015"/>
                </a:cubicBezTo>
                <a:cubicBezTo>
                  <a:pt x="4860" y="10116"/>
                  <a:pt x="4860" y="10116"/>
                  <a:pt x="4860" y="10116"/>
                </a:cubicBezTo>
                <a:cubicBezTo>
                  <a:pt x="4860" y="10663"/>
                  <a:pt x="4860" y="10663"/>
                  <a:pt x="4860" y="10663"/>
                </a:cubicBezTo>
                <a:cubicBezTo>
                  <a:pt x="4860" y="20233"/>
                  <a:pt x="4860" y="20233"/>
                  <a:pt x="4860" y="20233"/>
                </a:cubicBezTo>
                <a:cubicBezTo>
                  <a:pt x="4860" y="21053"/>
                  <a:pt x="5940" y="21600"/>
                  <a:pt x="7560" y="21600"/>
                </a:cubicBezTo>
                <a:cubicBezTo>
                  <a:pt x="9180" y="21600"/>
                  <a:pt x="10260" y="21053"/>
                  <a:pt x="10260" y="20233"/>
                </a:cubicBezTo>
                <a:cubicBezTo>
                  <a:pt x="10260" y="10663"/>
                  <a:pt x="10260" y="10663"/>
                  <a:pt x="10260" y="10663"/>
                </a:cubicBezTo>
                <a:cubicBezTo>
                  <a:pt x="11340" y="10663"/>
                  <a:pt x="11340" y="10663"/>
                  <a:pt x="11340" y="10663"/>
                </a:cubicBezTo>
                <a:cubicBezTo>
                  <a:pt x="11340" y="20233"/>
                  <a:pt x="11340" y="20233"/>
                  <a:pt x="11340" y="20233"/>
                </a:cubicBezTo>
                <a:cubicBezTo>
                  <a:pt x="11340" y="21053"/>
                  <a:pt x="12420" y="21600"/>
                  <a:pt x="14040" y="21600"/>
                </a:cubicBezTo>
                <a:cubicBezTo>
                  <a:pt x="15660" y="21600"/>
                  <a:pt x="16740" y="21053"/>
                  <a:pt x="16740" y="20233"/>
                </a:cubicBezTo>
                <a:cubicBezTo>
                  <a:pt x="16740" y="10663"/>
                  <a:pt x="16740" y="10663"/>
                  <a:pt x="16740" y="10663"/>
                </a:cubicBezTo>
                <a:cubicBezTo>
                  <a:pt x="16740" y="10116"/>
                  <a:pt x="16740" y="10116"/>
                  <a:pt x="16740" y="10116"/>
                </a:cubicBezTo>
                <a:cubicBezTo>
                  <a:pt x="16740" y="6015"/>
                  <a:pt x="16740" y="6015"/>
                  <a:pt x="16740" y="6015"/>
                </a:cubicBezTo>
                <a:cubicBezTo>
                  <a:pt x="16740" y="3828"/>
                  <a:pt x="16740" y="3828"/>
                  <a:pt x="16740" y="3828"/>
                </a:cubicBezTo>
                <a:cubicBezTo>
                  <a:pt x="17820" y="3828"/>
                  <a:pt x="17820" y="3828"/>
                  <a:pt x="17820" y="3828"/>
                </a:cubicBezTo>
                <a:cubicBezTo>
                  <a:pt x="17820" y="5742"/>
                  <a:pt x="17820" y="5742"/>
                  <a:pt x="17820" y="5742"/>
                </a:cubicBezTo>
                <a:cubicBezTo>
                  <a:pt x="17820" y="9570"/>
                  <a:pt x="17820" y="9570"/>
                  <a:pt x="17820" y="9570"/>
                </a:cubicBezTo>
                <a:cubicBezTo>
                  <a:pt x="17820" y="10116"/>
                  <a:pt x="18360" y="10663"/>
                  <a:pt x="19440" y="10663"/>
                </a:cubicBezTo>
                <a:cubicBezTo>
                  <a:pt x="20520" y="10663"/>
                  <a:pt x="21600" y="10116"/>
                  <a:pt x="21600" y="9570"/>
                </a:cubicBezTo>
                <a:cubicBezTo>
                  <a:pt x="21600" y="3281"/>
                  <a:pt x="21600" y="3281"/>
                  <a:pt x="21600" y="3281"/>
                </a:cubicBezTo>
                <a:cubicBezTo>
                  <a:pt x="21600" y="3281"/>
                  <a:pt x="21600" y="3281"/>
                  <a:pt x="21600" y="3281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15" name="Oval 95"/>
          <p:cNvSpPr/>
          <p:nvPr/>
        </p:nvSpPr>
        <p:spPr>
          <a:xfrm>
            <a:off x="6450392" y="4049028"/>
            <a:ext cx="95607" cy="82615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16" name="Freeform: Shape 96"/>
          <p:cNvSpPr/>
          <p:nvPr/>
        </p:nvSpPr>
        <p:spPr>
          <a:xfrm>
            <a:off x="6395184" y="4139787"/>
            <a:ext cx="200641" cy="342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281"/>
                </a:moveTo>
                <a:cubicBezTo>
                  <a:pt x="21600" y="1641"/>
                  <a:pt x="18900" y="0"/>
                  <a:pt x="15660" y="0"/>
                </a:cubicBezTo>
                <a:cubicBezTo>
                  <a:pt x="9180" y="0"/>
                  <a:pt x="9180" y="0"/>
                  <a:pt x="9180" y="0"/>
                </a:cubicBezTo>
                <a:cubicBezTo>
                  <a:pt x="8640" y="0"/>
                  <a:pt x="8640" y="0"/>
                  <a:pt x="8640" y="0"/>
                </a:cubicBezTo>
                <a:cubicBezTo>
                  <a:pt x="6480" y="0"/>
                  <a:pt x="6480" y="0"/>
                  <a:pt x="6480" y="0"/>
                </a:cubicBezTo>
                <a:cubicBezTo>
                  <a:pt x="2700" y="0"/>
                  <a:pt x="0" y="1641"/>
                  <a:pt x="0" y="3281"/>
                </a:cubicBezTo>
                <a:cubicBezTo>
                  <a:pt x="0" y="3281"/>
                  <a:pt x="0" y="3281"/>
                  <a:pt x="0" y="3281"/>
                </a:cubicBezTo>
                <a:cubicBezTo>
                  <a:pt x="0" y="9570"/>
                  <a:pt x="0" y="9570"/>
                  <a:pt x="0" y="9570"/>
                </a:cubicBezTo>
                <a:cubicBezTo>
                  <a:pt x="0" y="10116"/>
                  <a:pt x="1080" y="10663"/>
                  <a:pt x="2160" y="10663"/>
                </a:cubicBezTo>
                <a:cubicBezTo>
                  <a:pt x="3240" y="10663"/>
                  <a:pt x="3780" y="10116"/>
                  <a:pt x="3780" y="9570"/>
                </a:cubicBezTo>
                <a:cubicBezTo>
                  <a:pt x="3780" y="5742"/>
                  <a:pt x="3780" y="5742"/>
                  <a:pt x="3780" y="5742"/>
                </a:cubicBezTo>
                <a:cubicBezTo>
                  <a:pt x="3780" y="3828"/>
                  <a:pt x="3780" y="3828"/>
                  <a:pt x="3780" y="3828"/>
                </a:cubicBezTo>
                <a:cubicBezTo>
                  <a:pt x="4860" y="3828"/>
                  <a:pt x="4860" y="3828"/>
                  <a:pt x="4860" y="3828"/>
                </a:cubicBezTo>
                <a:cubicBezTo>
                  <a:pt x="4860" y="6015"/>
                  <a:pt x="4860" y="6015"/>
                  <a:pt x="4860" y="6015"/>
                </a:cubicBezTo>
                <a:cubicBezTo>
                  <a:pt x="4860" y="10116"/>
                  <a:pt x="4860" y="10116"/>
                  <a:pt x="4860" y="10116"/>
                </a:cubicBezTo>
                <a:cubicBezTo>
                  <a:pt x="4860" y="10663"/>
                  <a:pt x="4860" y="10663"/>
                  <a:pt x="4860" y="10663"/>
                </a:cubicBezTo>
                <a:cubicBezTo>
                  <a:pt x="4860" y="20233"/>
                  <a:pt x="4860" y="20233"/>
                  <a:pt x="4860" y="20233"/>
                </a:cubicBezTo>
                <a:cubicBezTo>
                  <a:pt x="4860" y="21053"/>
                  <a:pt x="5940" y="21600"/>
                  <a:pt x="7560" y="21600"/>
                </a:cubicBezTo>
                <a:cubicBezTo>
                  <a:pt x="9180" y="21600"/>
                  <a:pt x="10260" y="21053"/>
                  <a:pt x="10260" y="20233"/>
                </a:cubicBezTo>
                <a:cubicBezTo>
                  <a:pt x="10260" y="10663"/>
                  <a:pt x="10260" y="10663"/>
                  <a:pt x="10260" y="10663"/>
                </a:cubicBezTo>
                <a:cubicBezTo>
                  <a:pt x="11340" y="10663"/>
                  <a:pt x="11340" y="10663"/>
                  <a:pt x="11340" y="10663"/>
                </a:cubicBezTo>
                <a:cubicBezTo>
                  <a:pt x="11340" y="20233"/>
                  <a:pt x="11340" y="20233"/>
                  <a:pt x="11340" y="20233"/>
                </a:cubicBezTo>
                <a:cubicBezTo>
                  <a:pt x="11340" y="21053"/>
                  <a:pt x="12420" y="21600"/>
                  <a:pt x="14040" y="21600"/>
                </a:cubicBezTo>
                <a:cubicBezTo>
                  <a:pt x="15660" y="21600"/>
                  <a:pt x="16740" y="21053"/>
                  <a:pt x="16740" y="20233"/>
                </a:cubicBezTo>
                <a:cubicBezTo>
                  <a:pt x="16740" y="10663"/>
                  <a:pt x="16740" y="10663"/>
                  <a:pt x="16740" y="10663"/>
                </a:cubicBezTo>
                <a:cubicBezTo>
                  <a:pt x="16740" y="10116"/>
                  <a:pt x="16740" y="10116"/>
                  <a:pt x="16740" y="10116"/>
                </a:cubicBezTo>
                <a:cubicBezTo>
                  <a:pt x="16740" y="6015"/>
                  <a:pt x="16740" y="6015"/>
                  <a:pt x="16740" y="6015"/>
                </a:cubicBezTo>
                <a:cubicBezTo>
                  <a:pt x="16740" y="3828"/>
                  <a:pt x="16740" y="3828"/>
                  <a:pt x="16740" y="3828"/>
                </a:cubicBezTo>
                <a:cubicBezTo>
                  <a:pt x="17820" y="3828"/>
                  <a:pt x="17820" y="3828"/>
                  <a:pt x="17820" y="3828"/>
                </a:cubicBezTo>
                <a:cubicBezTo>
                  <a:pt x="17820" y="5742"/>
                  <a:pt x="17820" y="5742"/>
                  <a:pt x="17820" y="5742"/>
                </a:cubicBezTo>
                <a:cubicBezTo>
                  <a:pt x="17820" y="9570"/>
                  <a:pt x="17820" y="9570"/>
                  <a:pt x="17820" y="9570"/>
                </a:cubicBezTo>
                <a:cubicBezTo>
                  <a:pt x="17820" y="10116"/>
                  <a:pt x="18900" y="10663"/>
                  <a:pt x="19980" y="10663"/>
                </a:cubicBezTo>
                <a:cubicBezTo>
                  <a:pt x="21060" y="10663"/>
                  <a:pt x="21600" y="10116"/>
                  <a:pt x="21600" y="9570"/>
                </a:cubicBezTo>
                <a:cubicBezTo>
                  <a:pt x="21600" y="3281"/>
                  <a:pt x="21600" y="3281"/>
                  <a:pt x="21600" y="3281"/>
                </a:cubicBezTo>
                <a:cubicBezTo>
                  <a:pt x="21600" y="3281"/>
                  <a:pt x="21600" y="3281"/>
                  <a:pt x="21600" y="3281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35" name="Oval 100"/>
          <p:cNvSpPr/>
          <p:nvPr/>
        </p:nvSpPr>
        <p:spPr>
          <a:xfrm>
            <a:off x="9530214" y="4049028"/>
            <a:ext cx="94659" cy="82615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36" name="Freeform: Shape 101"/>
          <p:cNvSpPr/>
          <p:nvPr/>
        </p:nvSpPr>
        <p:spPr>
          <a:xfrm>
            <a:off x="9475556" y="4139787"/>
            <a:ext cx="202647" cy="342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281"/>
                </a:moveTo>
                <a:cubicBezTo>
                  <a:pt x="21600" y="1641"/>
                  <a:pt x="18439" y="0"/>
                  <a:pt x="15278" y="0"/>
                </a:cubicBezTo>
                <a:cubicBezTo>
                  <a:pt x="8956" y="0"/>
                  <a:pt x="8956" y="0"/>
                  <a:pt x="8956" y="0"/>
                </a:cubicBezTo>
                <a:cubicBezTo>
                  <a:pt x="8956" y="0"/>
                  <a:pt x="8956" y="0"/>
                  <a:pt x="8956" y="0"/>
                </a:cubicBezTo>
                <a:cubicBezTo>
                  <a:pt x="6322" y="0"/>
                  <a:pt x="6322" y="0"/>
                  <a:pt x="6322" y="0"/>
                </a:cubicBezTo>
                <a:cubicBezTo>
                  <a:pt x="2634" y="0"/>
                  <a:pt x="0" y="1641"/>
                  <a:pt x="0" y="3281"/>
                </a:cubicBezTo>
                <a:cubicBezTo>
                  <a:pt x="0" y="3281"/>
                  <a:pt x="0" y="3281"/>
                  <a:pt x="0" y="3281"/>
                </a:cubicBezTo>
                <a:cubicBezTo>
                  <a:pt x="0" y="9570"/>
                  <a:pt x="0" y="9570"/>
                  <a:pt x="0" y="9570"/>
                </a:cubicBezTo>
                <a:cubicBezTo>
                  <a:pt x="0" y="10116"/>
                  <a:pt x="1054" y="10663"/>
                  <a:pt x="2107" y="10663"/>
                </a:cubicBezTo>
                <a:cubicBezTo>
                  <a:pt x="3161" y="10663"/>
                  <a:pt x="4215" y="10116"/>
                  <a:pt x="4215" y="9570"/>
                </a:cubicBezTo>
                <a:cubicBezTo>
                  <a:pt x="4215" y="5742"/>
                  <a:pt x="4215" y="5742"/>
                  <a:pt x="4215" y="5742"/>
                </a:cubicBezTo>
                <a:cubicBezTo>
                  <a:pt x="4215" y="3828"/>
                  <a:pt x="4215" y="3828"/>
                  <a:pt x="4215" y="3828"/>
                </a:cubicBezTo>
                <a:cubicBezTo>
                  <a:pt x="4741" y="3828"/>
                  <a:pt x="4741" y="3828"/>
                  <a:pt x="4741" y="3828"/>
                </a:cubicBezTo>
                <a:cubicBezTo>
                  <a:pt x="4741" y="6015"/>
                  <a:pt x="4741" y="6015"/>
                  <a:pt x="4741" y="6015"/>
                </a:cubicBezTo>
                <a:cubicBezTo>
                  <a:pt x="4741" y="10116"/>
                  <a:pt x="4741" y="10116"/>
                  <a:pt x="4741" y="10116"/>
                </a:cubicBezTo>
                <a:cubicBezTo>
                  <a:pt x="4741" y="10663"/>
                  <a:pt x="4741" y="10663"/>
                  <a:pt x="4741" y="10663"/>
                </a:cubicBezTo>
                <a:cubicBezTo>
                  <a:pt x="4741" y="20233"/>
                  <a:pt x="4741" y="20233"/>
                  <a:pt x="4741" y="20233"/>
                </a:cubicBezTo>
                <a:cubicBezTo>
                  <a:pt x="4741" y="21053"/>
                  <a:pt x="6322" y="21600"/>
                  <a:pt x="7376" y="21600"/>
                </a:cubicBezTo>
                <a:cubicBezTo>
                  <a:pt x="8956" y="21600"/>
                  <a:pt x="10010" y="21053"/>
                  <a:pt x="10010" y="20233"/>
                </a:cubicBezTo>
                <a:cubicBezTo>
                  <a:pt x="10010" y="10663"/>
                  <a:pt x="10010" y="10663"/>
                  <a:pt x="10010" y="10663"/>
                </a:cubicBezTo>
                <a:cubicBezTo>
                  <a:pt x="11063" y="10663"/>
                  <a:pt x="11063" y="10663"/>
                  <a:pt x="11063" y="10663"/>
                </a:cubicBezTo>
                <a:cubicBezTo>
                  <a:pt x="11063" y="20233"/>
                  <a:pt x="11063" y="20233"/>
                  <a:pt x="11063" y="20233"/>
                </a:cubicBezTo>
                <a:cubicBezTo>
                  <a:pt x="11063" y="21053"/>
                  <a:pt x="12644" y="21600"/>
                  <a:pt x="13698" y="21600"/>
                </a:cubicBezTo>
                <a:cubicBezTo>
                  <a:pt x="15278" y="21600"/>
                  <a:pt x="16332" y="21053"/>
                  <a:pt x="16332" y="20233"/>
                </a:cubicBezTo>
                <a:cubicBezTo>
                  <a:pt x="16332" y="10663"/>
                  <a:pt x="16332" y="10663"/>
                  <a:pt x="16332" y="10663"/>
                </a:cubicBezTo>
                <a:cubicBezTo>
                  <a:pt x="16332" y="10116"/>
                  <a:pt x="16332" y="10116"/>
                  <a:pt x="16332" y="10116"/>
                </a:cubicBezTo>
                <a:cubicBezTo>
                  <a:pt x="16332" y="6015"/>
                  <a:pt x="16332" y="6015"/>
                  <a:pt x="16332" y="6015"/>
                </a:cubicBezTo>
                <a:cubicBezTo>
                  <a:pt x="16332" y="3828"/>
                  <a:pt x="16332" y="3828"/>
                  <a:pt x="16332" y="3828"/>
                </a:cubicBezTo>
                <a:cubicBezTo>
                  <a:pt x="17385" y="3828"/>
                  <a:pt x="17385" y="3828"/>
                  <a:pt x="17385" y="3828"/>
                </a:cubicBezTo>
                <a:cubicBezTo>
                  <a:pt x="17385" y="5742"/>
                  <a:pt x="17385" y="5742"/>
                  <a:pt x="17385" y="5742"/>
                </a:cubicBezTo>
                <a:cubicBezTo>
                  <a:pt x="17385" y="9570"/>
                  <a:pt x="17385" y="9570"/>
                  <a:pt x="17385" y="9570"/>
                </a:cubicBezTo>
                <a:cubicBezTo>
                  <a:pt x="17385" y="10116"/>
                  <a:pt x="18439" y="10663"/>
                  <a:pt x="19493" y="10663"/>
                </a:cubicBezTo>
                <a:cubicBezTo>
                  <a:pt x="20546" y="10663"/>
                  <a:pt x="21600" y="10116"/>
                  <a:pt x="21600" y="9570"/>
                </a:cubicBezTo>
                <a:cubicBezTo>
                  <a:pt x="21600" y="3281"/>
                  <a:pt x="21600" y="3281"/>
                  <a:pt x="21600" y="3281"/>
                </a:cubicBezTo>
                <a:cubicBezTo>
                  <a:pt x="21600" y="3281"/>
                  <a:pt x="21600" y="3281"/>
                  <a:pt x="21600" y="3281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37" name="Oval 102"/>
          <p:cNvSpPr/>
          <p:nvPr/>
        </p:nvSpPr>
        <p:spPr>
          <a:xfrm>
            <a:off x="9787523" y="4049028"/>
            <a:ext cx="94659" cy="82615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38" name="Freeform: Shape 103"/>
          <p:cNvSpPr/>
          <p:nvPr/>
        </p:nvSpPr>
        <p:spPr>
          <a:xfrm>
            <a:off x="9738199" y="4139787"/>
            <a:ext cx="198649" cy="342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281"/>
                </a:moveTo>
                <a:cubicBezTo>
                  <a:pt x="21600" y="1641"/>
                  <a:pt x="18900" y="0"/>
                  <a:pt x="15120" y="0"/>
                </a:cubicBezTo>
                <a:cubicBezTo>
                  <a:pt x="9180" y="0"/>
                  <a:pt x="9180" y="0"/>
                  <a:pt x="9180" y="0"/>
                </a:cubicBezTo>
                <a:cubicBezTo>
                  <a:pt x="8640" y="0"/>
                  <a:pt x="8640" y="0"/>
                  <a:pt x="8640" y="0"/>
                </a:cubicBezTo>
                <a:cubicBezTo>
                  <a:pt x="5940" y="0"/>
                  <a:pt x="5940" y="0"/>
                  <a:pt x="5940" y="0"/>
                </a:cubicBezTo>
                <a:cubicBezTo>
                  <a:pt x="2700" y="0"/>
                  <a:pt x="0" y="1641"/>
                  <a:pt x="0" y="3281"/>
                </a:cubicBezTo>
                <a:cubicBezTo>
                  <a:pt x="0" y="3281"/>
                  <a:pt x="0" y="3281"/>
                  <a:pt x="0" y="3281"/>
                </a:cubicBezTo>
                <a:cubicBezTo>
                  <a:pt x="0" y="9570"/>
                  <a:pt x="0" y="9570"/>
                  <a:pt x="0" y="9570"/>
                </a:cubicBezTo>
                <a:cubicBezTo>
                  <a:pt x="0" y="10116"/>
                  <a:pt x="540" y="10663"/>
                  <a:pt x="1620" y="10663"/>
                </a:cubicBezTo>
                <a:cubicBezTo>
                  <a:pt x="2700" y="10663"/>
                  <a:pt x="3780" y="10116"/>
                  <a:pt x="3780" y="9570"/>
                </a:cubicBezTo>
                <a:cubicBezTo>
                  <a:pt x="3780" y="5742"/>
                  <a:pt x="3780" y="5742"/>
                  <a:pt x="3780" y="5742"/>
                </a:cubicBezTo>
                <a:cubicBezTo>
                  <a:pt x="3780" y="3828"/>
                  <a:pt x="3780" y="3828"/>
                  <a:pt x="3780" y="3828"/>
                </a:cubicBezTo>
                <a:cubicBezTo>
                  <a:pt x="4860" y="3828"/>
                  <a:pt x="4860" y="3828"/>
                  <a:pt x="4860" y="3828"/>
                </a:cubicBezTo>
                <a:cubicBezTo>
                  <a:pt x="4860" y="6015"/>
                  <a:pt x="4860" y="6015"/>
                  <a:pt x="4860" y="6015"/>
                </a:cubicBezTo>
                <a:cubicBezTo>
                  <a:pt x="4860" y="10116"/>
                  <a:pt x="4860" y="10116"/>
                  <a:pt x="4860" y="10116"/>
                </a:cubicBezTo>
                <a:cubicBezTo>
                  <a:pt x="4860" y="10663"/>
                  <a:pt x="4860" y="10663"/>
                  <a:pt x="4860" y="10663"/>
                </a:cubicBezTo>
                <a:cubicBezTo>
                  <a:pt x="4860" y="20233"/>
                  <a:pt x="4860" y="20233"/>
                  <a:pt x="4860" y="20233"/>
                </a:cubicBezTo>
                <a:cubicBezTo>
                  <a:pt x="4860" y="21053"/>
                  <a:pt x="5940" y="21600"/>
                  <a:pt x="7560" y="21600"/>
                </a:cubicBezTo>
                <a:cubicBezTo>
                  <a:pt x="9180" y="21600"/>
                  <a:pt x="10260" y="21053"/>
                  <a:pt x="10260" y="20233"/>
                </a:cubicBezTo>
                <a:cubicBezTo>
                  <a:pt x="10260" y="10663"/>
                  <a:pt x="10260" y="10663"/>
                  <a:pt x="10260" y="10663"/>
                </a:cubicBezTo>
                <a:cubicBezTo>
                  <a:pt x="11340" y="10663"/>
                  <a:pt x="11340" y="10663"/>
                  <a:pt x="11340" y="10663"/>
                </a:cubicBezTo>
                <a:cubicBezTo>
                  <a:pt x="11340" y="20233"/>
                  <a:pt x="11340" y="20233"/>
                  <a:pt x="11340" y="20233"/>
                </a:cubicBezTo>
                <a:cubicBezTo>
                  <a:pt x="11340" y="21053"/>
                  <a:pt x="12420" y="21600"/>
                  <a:pt x="14040" y="21600"/>
                </a:cubicBezTo>
                <a:cubicBezTo>
                  <a:pt x="15660" y="21600"/>
                  <a:pt x="16740" y="21053"/>
                  <a:pt x="16740" y="20233"/>
                </a:cubicBezTo>
                <a:cubicBezTo>
                  <a:pt x="16740" y="10663"/>
                  <a:pt x="16740" y="10663"/>
                  <a:pt x="16740" y="10663"/>
                </a:cubicBezTo>
                <a:cubicBezTo>
                  <a:pt x="16740" y="10116"/>
                  <a:pt x="16740" y="10116"/>
                  <a:pt x="16740" y="10116"/>
                </a:cubicBezTo>
                <a:cubicBezTo>
                  <a:pt x="16740" y="6015"/>
                  <a:pt x="16740" y="6015"/>
                  <a:pt x="16740" y="6015"/>
                </a:cubicBezTo>
                <a:cubicBezTo>
                  <a:pt x="16740" y="3828"/>
                  <a:pt x="16740" y="3828"/>
                  <a:pt x="16740" y="3828"/>
                </a:cubicBezTo>
                <a:cubicBezTo>
                  <a:pt x="17820" y="3828"/>
                  <a:pt x="17820" y="3828"/>
                  <a:pt x="17820" y="3828"/>
                </a:cubicBezTo>
                <a:cubicBezTo>
                  <a:pt x="17820" y="5742"/>
                  <a:pt x="17820" y="5742"/>
                  <a:pt x="17820" y="5742"/>
                </a:cubicBezTo>
                <a:cubicBezTo>
                  <a:pt x="17820" y="9570"/>
                  <a:pt x="17820" y="9570"/>
                  <a:pt x="17820" y="9570"/>
                </a:cubicBezTo>
                <a:cubicBezTo>
                  <a:pt x="17820" y="10116"/>
                  <a:pt x="18360" y="10663"/>
                  <a:pt x="19440" y="10663"/>
                </a:cubicBezTo>
                <a:cubicBezTo>
                  <a:pt x="20520" y="10663"/>
                  <a:pt x="21600" y="10116"/>
                  <a:pt x="21600" y="9570"/>
                </a:cubicBezTo>
                <a:cubicBezTo>
                  <a:pt x="21600" y="3281"/>
                  <a:pt x="21600" y="3281"/>
                  <a:pt x="21600" y="3281"/>
                </a:cubicBezTo>
                <a:cubicBezTo>
                  <a:pt x="21600" y="3281"/>
                  <a:pt x="21600" y="3281"/>
                  <a:pt x="21600" y="3281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39" name="Oval 104"/>
          <p:cNvSpPr/>
          <p:nvPr/>
        </p:nvSpPr>
        <p:spPr>
          <a:xfrm>
            <a:off x="10050165" y="4049028"/>
            <a:ext cx="94659" cy="82615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40" name="Freeform: Shape 105"/>
          <p:cNvSpPr/>
          <p:nvPr/>
        </p:nvSpPr>
        <p:spPr>
          <a:xfrm>
            <a:off x="9995507" y="4139787"/>
            <a:ext cx="198649" cy="342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281"/>
                </a:moveTo>
                <a:cubicBezTo>
                  <a:pt x="21600" y="1641"/>
                  <a:pt x="18900" y="0"/>
                  <a:pt x="15660" y="0"/>
                </a:cubicBezTo>
                <a:cubicBezTo>
                  <a:pt x="9180" y="0"/>
                  <a:pt x="9180" y="0"/>
                  <a:pt x="9180" y="0"/>
                </a:cubicBezTo>
                <a:cubicBezTo>
                  <a:pt x="8640" y="0"/>
                  <a:pt x="8640" y="0"/>
                  <a:pt x="8640" y="0"/>
                </a:cubicBezTo>
                <a:cubicBezTo>
                  <a:pt x="6480" y="0"/>
                  <a:pt x="6480" y="0"/>
                  <a:pt x="6480" y="0"/>
                </a:cubicBezTo>
                <a:cubicBezTo>
                  <a:pt x="2700" y="0"/>
                  <a:pt x="0" y="1641"/>
                  <a:pt x="0" y="3281"/>
                </a:cubicBezTo>
                <a:cubicBezTo>
                  <a:pt x="0" y="3281"/>
                  <a:pt x="0" y="3281"/>
                  <a:pt x="0" y="3281"/>
                </a:cubicBezTo>
                <a:cubicBezTo>
                  <a:pt x="0" y="9570"/>
                  <a:pt x="0" y="9570"/>
                  <a:pt x="0" y="9570"/>
                </a:cubicBezTo>
                <a:cubicBezTo>
                  <a:pt x="0" y="10116"/>
                  <a:pt x="1080" y="10663"/>
                  <a:pt x="2160" y="10663"/>
                </a:cubicBezTo>
                <a:cubicBezTo>
                  <a:pt x="3240" y="10663"/>
                  <a:pt x="3780" y="10116"/>
                  <a:pt x="3780" y="9570"/>
                </a:cubicBezTo>
                <a:cubicBezTo>
                  <a:pt x="3780" y="5742"/>
                  <a:pt x="3780" y="5742"/>
                  <a:pt x="3780" y="5742"/>
                </a:cubicBezTo>
                <a:cubicBezTo>
                  <a:pt x="3780" y="3828"/>
                  <a:pt x="3780" y="3828"/>
                  <a:pt x="3780" y="3828"/>
                </a:cubicBezTo>
                <a:cubicBezTo>
                  <a:pt x="4860" y="3828"/>
                  <a:pt x="4860" y="3828"/>
                  <a:pt x="4860" y="3828"/>
                </a:cubicBezTo>
                <a:cubicBezTo>
                  <a:pt x="4860" y="6015"/>
                  <a:pt x="4860" y="6015"/>
                  <a:pt x="4860" y="6015"/>
                </a:cubicBezTo>
                <a:cubicBezTo>
                  <a:pt x="4860" y="10116"/>
                  <a:pt x="4860" y="10116"/>
                  <a:pt x="4860" y="10116"/>
                </a:cubicBezTo>
                <a:cubicBezTo>
                  <a:pt x="4860" y="10663"/>
                  <a:pt x="4860" y="10663"/>
                  <a:pt x="4860" y="10663"/>
                </a:cubicBezTo>
                <a:cubicBezTo>
                  <a:pt x="4860" y="20233"/>
                  <a:pt x="4860" y="20233"/>
                  <a:pt x="4860" y="20233"/>
                </a:cubicBezTo>
                <a:cubicBezTo>
                  <a:pt x="4860" y="21053"/>
                  <a:pt x="5940" y="21600"/>
                  <a:pt x="7560" y="21600"/>
                </a:cubicBezTo>
                <a:cubicBezTo>
                  <a:pt x="9180" y="21600"/>
                  <a:pt x="10260" y="21053"/>
                  <a:pt x="10260" y="20233"/>
                </a:cubicBezTo>
                <a:cubicBezTo>
                  <a:pt x="10260" y="10663"/>
                  <a:pt x="10260" y="10663"/>
                  <a:pt x="10260" y="10663"/>
                </a:cubicBezTo>
                <a:cubicBezTo>
                  <a:pt x="11340" y="10663"/>
                  <a:pt x="11340" y="10663"/>
                  <a:pt x="11340" y="10663"/>
                </a:cubicBezTo>
                <a:cubicBezTo>
                  <a:pt x="11340" y="20233"/>
                  <a:pt x="11340" y="20233"/>
                  <a:pt x="11340" y="20233"/>
                </a:cubicBezTo>
                <a:cubicBezTo>
                  <a:pt x="11340" y="21053"/>
                  <a:pt x="12420" y="21600"/>
                  <a:pt x="14040" y="21600"/>
                </a:cubicBezTo>
                <a:cubicBezTo>
                  <a:pt x="15660" y="21600"/>
                  <a:pt x="16740" y="21053"/>
                  <a:pt x="16740" y="20233"/>
                </a:cubicBezTo>
                <a:cubicBezTo>
                  <a:pt x="16740" y="10663"/>
                  <a:pt x="16740" y="10663"/>
                  <a:pt x="16740" y="10663"/>
                </a:cubicBezTo>
                <a:cubicBezTo>
                  <a:pt x="16740" y="10116"/>
                  <a:pt x="16740" y="10116"/>
                  <a:pt x="16740" y="10116"/>
                </a:cubicBezTo>
                <a:cubicBezTo>
                  <a:pt x="16740" y="6015"/>
                  <a:pt x="16740" y="6015"/>
                  <a:pt x="16740" y="6015"/>
                </a:cubicBezTo>
                <a:cubicBezTo>
                  <a:pt x="16740" y="3828"/>
                  <a:pt x="16740" y="3828"/>
                  <a:pt x="16740" y="3828"/>
                </a:cubicBezTo>
                <a:cubicBezTo>
                  <a:pt x="17820" y="3828"/>
                  <a:pt x="17820" y="3828"/>
                  <a:pt x="17820" y="3828"/>
                </a:cubicBezTo>
                <a:cubicBezTo>
                  <a:pt x="17820" y="5742"/>
                  <a:pt x="17820" y="5742"/>
                  <a:pt x="17820" y="5742"/>
                </a:cubicBezTo>
                <a:cubicBezTo>
                  <a:pt x="17820" y="9570"/>
                  <a:pt x="17820" y="9570"/>
                  <a:pt x="17820" y="9570"/>
                </a:cubicBezTo>
                <a:cubicBezTo>
                  <a:pt x="17820" y="10116"/>
                  <a:pt x="18900" y="10663"/>
                  <a:pt x="19980" y="10663"/>
                </a:cubicBezTo>
                <a:cubicBezTo>
                  <a:pt x="21060" y="10663"/>
                  <a:pt x="21600" y="10116"/>
                  <a:pt x="21600" y="9570"/>
                </a:cubicBezTo>
                <a:cubicBezTo>
                  <a:pt x="21600" y="3281"/>
                  <a:pt x="21600" y="3281"/>
                  <a:pt x="21600" y="3281"/>
                </a:cubicBezTo>
                <a:cubicBezTo>
                  <a:pt x="21600" y="3281"/>
                  <a:pt x="21600" y="3281"/>
                  <a:pt x="21600" y="3281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577518" y="2053792"/>
            <a:ext cx="2254508" cy="34822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在通过本研究有针对性的改进后，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能在各类复杂的环境下保持高准确率的实时检测效果，对于如“无人驾驶”、“机器人导航”等实用投入方面具有建设性的意义。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676861" y="2045514"/>
            <a:ext cx="2449035" cy="3498851"/>
            <a:chOff x="1104900" y="2039938"/>
            <a:chExt cx="2449035" cy="3498850"/>
          </a:xfrm>
        </p:grpSpPr>
        <p:sp>
          <p:nvSpPr>
            <p:cNvPr id="16" name="矩形 15"/>
            <p:cNvSpPr/>
            <p:nvPr/>
          </p:nvSpPr>
          <p:spPr>
            <a:xfrm>
              <a:off x="1213450" y="2039938"/>
              <a:ext cx="2254508" cy="3498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104900" y="3463105"/>
              <a:ext cx="2449035" cy="556772"/>
              <a:chOff x="2850228" y="1996460"/>
              <a:chExt cx="2449035" cy="556772"/>
            </a:xfrm>
          </p:grpSpPr>
          <p:sp>
            <p:nvSpPr>
              <p:cNvPr id="40" name="TextBox 11"/>
              <p:cNvSpPr txBox="1"/>
              <p:nvPr/>
            </p:nvSpPr>
            <p:spPr>
              <a:xfrm>
                <a:off x="3178364" y="2336570"/>
                <a:ext cx="1792764" cy="216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30000"/>
                  </a:lnSpc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1" name="TextBox 11"/>
              <p:cNvSpPr txBox="1"/>
              <p:nvPr/>
            </p:nvSpPr>
            <p:spPr>
              <a:xfrm>
                <a:off x="2850228" y="1996460"/>
                <a:ext cx="244903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理论意义</a:t>
                </a:r>
                <a:endParaRPr 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51" name="椭圆 44"/>
            <p:cNvSpPr/>
            <p:nvPr/>
          </p:nvSpPr>
          <p:spPr>
            <a:xfrm>
              <a:off x="2065207" y="2649400"/>
              <a:ext cx="550994" cy="505816"/>
            </a:xfrm>
            <a:custGeom>
              <a:avLst/>
              <a:gdLst>
                <a:gd name="connsiteX0" fmla="*/ 117399 w 337212"/>
                <a:gd name="connsiteY0" fmla="*/ 192088 h 309563"/>
                <a:gd name="connsiteX1" fmla="*/ 130099 w 337212"/>
                <a:gd name="connsiteY1" fmla="*/ 196036 h 309563"/>
                <a:gd name="connsiteX2" fmla="*/ 130099 w 337212"/>
                <a:gd name="connsiteY2" fmla="*/ 278941 h 309563"/>
                <a:gd name="connsiteX3" fmla="*/ 117399 w 337212"/>
                <a:gd name="connsiteY3" fmla="*/ 292101 h 309563"/>
                <a:gd name="connsiteX4" fmla="*/ 176137 w 337212"/>
                <a:gd name="connsiteY4" fmla="*/ 187325 h 309563"/>
                <a:gd name="connsiteX5" fmla="*/ 187250 w 337212"/>
                <a:gd name="connsiteY5" fmla="*/ 191271 h 309563"/>
                <a:gd name="connsiteX6" fmla="*/ 187250 w 337212"/>
                <a:gd name="connsiteY6" fmla="*/ 267562 h 309563"/>
                <a:gd name="connsiteX7" fmla="*/ 176137 w 337212"/>
                <a:gd name="connsiteY7" fmla="*/ 279400 h 309563"/>
                <a:gd name="connsiteX8" fmla="*/ 176137 w 337212"/>
                <a:gd name="connsiteY8" fmla="*/ 187325 h 309563"/>
                <a:gd name="connsiteX9" fmla="*/ 231699 w 337212"/>
                <a:gd name="connsiteY9" fmla="*/ 180975 h 309563"/>
                <a:gd name="connsiteX10" fmla="*/ 239637 w 337212"/>
                <a:gd name="connsiteY10" fmla="*/ 184982 h 309563"/>
                <a:gd name="connsiteX11" fmla="*/ 239637 w 337212"/>
                <a:gd name="connsiteY11" fmla="*/ 254429 h 309563"/>
                <a:gd name="connsiteX12" fmla="*/ 231699 w 337212"/>
                <a:gd name="connsiteY12" fmla="*/ 265113 h 309563"/>
                <a:gd name="connsiteX13" fmla="*/ 277737 w 337212"/>
                <a:gd name="connsiteY13" fmla="*/ 177800 h 309563"/>
                <a:gd name="connsiteX14" fmla="*/ 287262 w 337212"/>
                <a:gd name="connsiteY14" fmla="*/ 180398 h 309563"/>
                <a:gd name="connsiteX15" fmla="*/ 287262 w 337212"/>
                <a:gd name="connsiteY15" fmla="*/ 238847 h 309563"/>
                <a:gd name="connsiteX16" fmla="*/ 277737 w 337212"/>
                <a:gd name="connsiteY16" fmla="*/ 249238 h 309563"/>
                <a:gd name="connsiteX17" fmla="*/ 280912 w 337212"/>
                <a:gd name="connsiteY17" fmla="*/ 92075 h 309563"/>
                <a:gd name="connsiteX18" fmla="*/ 307493 w 337212"/>
                <a:gd name="connsiteY18" fmla="*/ 92075 h 309563"/>
                <a:gd name="connsiteX19" fmla="*/ 315468 w 337212"/>
                <a:gd name="connsiteY19" fmla="*/ 97314 h 309563"/>
                <a:gd name="connsiteX20" fmla="*/ 336733 w 337212"/>
                <a:gd name="connsiteY20" fmla="*/ 158869 h 309563"/>
                <a:gd name="connsiteX21" fmla="*/ 331417 w 337212"/>
                <a:gd name="connsiteY21" fmla="*/ 169347 h 309563"/>
                <a:gd name="connsiteX22" fmla="*/ 320784 w 337212"/>
                <a:gd name="connsiteY22" fmla="*/ 164108 h 309563"/>
                <a:gd name="connsiteX23" fmla="*/ 314139 w 337212"/>
                <a:gd name="connsiteY23" fmla="*/ 145772 h 309563"/>
                <a:gd name="connsiteX24" fmla="*/ 314139 w 337212"/>
                <a:gd name="connsiteY24" fmla="*/ 238761 h 309563"/>
                <a:gd name="connsiteX25" fmla="*/ 304835 w 337212"/>
                <a:gd name="connsiteY25" fmla="*/ 249238 h 309563"/>
                <a:gd name="connsiteX26" fmla="*/ 294203 w 337212"/>
                <a:gd name="connsiteY26" fmla="*/ 238761 h 309563"/>
                <a:gd name="connsiteX27" fmla="*/ 294203 w 337212"/>
                <a:gd name="connsiteY27" fmla="*/ 179824 h 309563"/>
                <a:gd name="connsiteX28" fmla="*/ 288886 w 337212"/>
                <a:gd name="connsiteY28" fmla="*/ 179824 h 309563"/>
                <a:gd name="connsiteX29" fmla="*/ 294203 w 337212"/>
                <a:gd name="connsiteY29" fmla="*/ 178515 h 309563"/>
                <a:gd name="connsiteX30" fmla="*/ 304835 w 337212"/>
                <a:gd name="connsiteY30" fmla="*/ 157560 h 309563"/>
                <a:gd name="connsiteX31" fmla="*/ 280912 w 337212"/>
                <a:gd name="connsiteY31" fmla="*/ 92075 h 309563"/>
                <a:gd name="connsiteX32" fmla="*/ 231699 w 337212"/>
                <a:gd name="connsiteY32" fmla="*/ 82550 h 309563"/>
                <a:gd name="connsiteX33" fmla="*/ 243745 w 337212"/>
                <a:gd name="connsiteY33" fmla="*/ 82550 h 309563"/>
                <a:gd name="connsiteX34" fmla="*/ 262484 w 337212"/>
                <a:gd name="connsiteY34" fmla="*/ 82550 h 309563"/>
                <a:gd name="connsiteX35" fmla="*/ 273192 w 337212"/>
                <a:gd name="connsiteY35" fmla="*/ 89117 h 309563"/>
                <a:gd name="connsiteX36" fmla="*/ 297285 w 337212"/>
                <a:gd name="connsiteY36" fmla="*/ 160041 h 309563"/>
                <a:gd name="connsiteX37" fmla="*/ 291931 w 337212"/>
                <a:gd name="connsiteY37" fmla="*/ 171861 h 309563"/>
                <a:gd name="connsiteX38" fmla="*/ 279885 w 337212"/>
                <a:gd name="connsiteY38" fmla="*/ 166608 h 309563"/>
                <a:gd name="connsiteX39" fmla="*/ 271854 w 337212"/>
                <a:gd name="connsiteY39" fmla="*/ 144280 h 309563"/>
                <a:gd name="connsiteX40" fmla="*/ 271854 w 337212"/>
                <a:gd name="connsiteY40" fmla="*/ 253292 h 309563"/>
                <a:gd name="connsiteX41" fmla="*/ 259807 w 337212"/>
                <a:gd name="connsiteY41" fmla="*/ 265113 h 309563"/>
                <a:gd name="connsiteX42" fmla="*/ 247761 w 337212"/>
                <a:gd name="connsiteY42" fmla="*/ 253292 h 309563"/>
                <a:gd name="connsiteX43" fmla="*/ 247761 w 337212"/>
                <a:gd name="connsiteY43" fmla="*/ 183682 h 309563"/>
                <a:gd name="connsiteX44" fmla="*/ 258469 w 337212"/>
                <a:gd name="connsiteY44" fmla="*/ 160041 h 309563"/>
                <a:gd name="connsiteX45" fmla="*/ 231699 w 337212"/>
                <a:gd name="connsiteY45" fmla="*/ 82550 h 309563"/>
                <a:gd name="connsiteX46" fmla="*/ 177724 w 337212"/>
                <a:gd name="connsiteY46" fmla="*/ 77788 h 309563"/>
                <a:gd name="connsiteX47" fmla="*/ 214510 w 337212"/>
                <a:gd name="connsiteY47" fmla="*/ 77788 h 309563"/>
                <a:gd name="connsiteX48" fmla="*/ 225021 w 337212"/>
                <a:gd name="connsiteY48" fmla="*/ 85643 h 309563"/>
                <a:gd name="connsiteX49" fmla="*/ 252610 w 337212"/>
                <a:gd name="connsiteY49" fmla="*/ 162884 h 309563"/>
                <a:gd name="connsiteX50" fmla="*/ 246041 w 337212"/>
                <a:gd name="connsiteY50" fmla="*/ 175976 h 309563"/>
                <a:gd name="connsiteX51" fmla="*/ 231590 w 337212"/>
                <a:gd name="connsiteY51" fmla="*/ 169430 h 309563"/>
                <a:gd name="connsiteX52" fmla="*/ 223707 w 337212"/>
                <a:gd name="connsiteY52" fmla="*/ 145865 h 309563"/>
                <a:gd name="connsiteX53" fmla="*/ 223707 w 337212"/>
                <a:gd name="connsiteY53" fmla="*/ 266309 h 309563"/>
                <a:gd name="connsiteX54" fmla="*/ 210569 w 337212"/>
                <a:gd name="connsiteY54" fmla="*/ 279401 h 309563"/>
                <a:gd name="connsiteX55" fmla="*/ 198745 w 337212"/>
                <a:gd name="connsiteY55" fmla="*/ 266309 h 309563"/>
                <a:gd name="connsiteX56" fmla="*/ 198745 w 337212"/>
                <a:gd name="connsiteY56" fmla="*/ 189068 h 309563"/>
                <a:gd name="connsiteX57" fmla="*/ 197759 w 337212"/>
                <a:gd name="connsiteY57" fmla="*/ 189068 h 309563"/>
                <a:gd name="connsiteX58" fmla="*/ 194803 w 337212"/>
                <a:gd name="connsiteY58" fmla="*/ 189068 h 309563"/>
                <a:gd name="connsiteX59" fmla="*/ 206628 w 337212"/>
                <a:gd name="connsiteY59" fmla="*/ 178595 h 309563"/>
                <a:gd name="connsiteX60" fmla="*/ 206628 w 337212"/>
                <a:gd name="connsiteY60" fmla="*/ 162884 h 309563"/>
                <a:gd name="connsiteX61" fmla="*/ 177724 w 337212"/>
                <a:gd name="connsiteY61" fmla="*/ 79097 h 309563"/>
                <a:gd name="connsiteX62" fmla="*/ 177724 w 337212"/>
                <a:gd name="connsiteY62" fmla="*/ 77788 h 309563"/>
                <a:gd name="connsiteX63" fmla="*/ 120574 w 337212"/>
                <a:gd name="connsiteY63" fmla="*/ 73025 h 309563"/>
                <a:gd name="connsiteX64" fmla="*/ 157008 w 337212"/>
                <a:gd name="connsiteY64" fmla="*/ 73025 h 309563"/>
                <a:gd name="connsiteX65" fmla="*/ 168720 w 337212"/>
                <a:gd name="connsiteY65" fmla="*/ 80953 h 309563"/>
                <a:gd name="connsiteX66" fmla="*/ 197347 w 337212"/>
                <a:gd name="connsiteY66" fmla="*/ 166840 h 309563"/>
                <a:gd name="connsiteX67" fmla="*/ 190840 w 337212"/>
                <a:gd name="connsiteY67" fmla="*/ 181375 h 309563"/>
                <a:gd name="connsiteX68" fmla="*/ 176527 w 337212"/>
                <a:gd name="connsiteY68" fmla="*/ 173447 h 309563"/>
                <a:gd name="connsiteX69" fmla="*/ 167418 w 337212"/>
                <a:gd name="connsiteY69" fmla="*/ 148341 h 309563"/>
                <a:gd name="connsiteX70" fmla="*/ 167418 w 337212"/>
                <a:gd name="connsiteY70" fmla="*/ 279153 h 309563"/>
                <a:gd name="connsiteX71" fmla="*/ 153105 w 337212"/>
                <a:gd name="connsiteY71" fmla="*/ 293688 h 309563"/>
                <a:gd name="connsiteX72" fmla="*/ 140093 w 337212"/>
                <a:gd name="connsiteY72" fmla="*/ 279153 h 309563"/>
                <a:gd name="connsiteX73" fmla="*/ 140093 w 337212"/>
                <a:gd name="connsiteY73" fmla="*/ 195909 h 309563"/>
                <a:gd name="connsiteX74" fmla="*/ 133586 w 337212"/>
                <a:gd name="connsiteY74" fmla="*/ 195909 h 309563"/>
                <a:gd name="connsiteX75" fmla="*/ 138791 w 337212"/>
                <a:gd name="connsiteY75" fmla="*/ 194588 h 309563"/>
                <a:gd name="connsiteX76" fmla="*/ 151804 w 337212"/>
                <a:gd name="connsiteY76" fmla="*/ 166840 h 309563"/>
                <a:gd name="connsiteX77" fmla="*/ 120574 w 337212"/>
                <a:gd name="connsiteY77" fmla="*/ 73025 h 309563"/>
                <a:gd name="connsiteX78" fmla="*/ 46220 w 337212"/>
                <a:gd name="connsiteY78" fmla="*/ 66675 h 309563"/>
                <a:gd name="connsiteX79" fmla="*/ 72821 w 337212"/>
                <a:gd name="connsiteY79" fmla="*/ 66675 h 309563"/>
                <a:gd name="connsiteX80" fmla="*/ 98092 w 337212"/>
                <a:gd name="connsiteY80" fmla="*/ 66675 h 309563"/>
                <a:gd name="connsiteX81" fmla="*/ 111393 w 337212"/>
                <a:gd name="connsiteY81" fmla="*/ 74595 h 309563"/>
                <a:gd name="connsiteX82" fmla="*/ 143315 w 337212"/>
                <a:gd name="connsiteY82" fmla="*/ 169638 h 309563"/>
                <a:gd name="connsiteX83" fmla="*/ 135334 w 337212"/>
                <a:gd name="connsiteY83" fmla="*/ 185479 h 309563"/>
                <a:gd name="connsiteX84" fmla="*/ 119374 w 337212"/>
                <a:gd name="connsiteY84" fmla="*/ 177559 h 309563"/>
                <a:gd name="connsiteX85" fmla="*/ 108733 w 337212"/>
                <a:gd name="connsiteY85" fmla="*/ 148518 h 309563"/>
                <a:gd name="connsiteX86" fmla="*/ 108733 w 337212"/>
                <a:gd name="connsiteY86" fmla="*/ 295043 h 309563"/>
                <a:gd name="connsiteX87" fmla="*/ 94102 w 337212"/>
                <a:gd name="connsiteY87" fmla="*/ 309563 h 309563"/>
                <a:gd name="connsiteX88" fmla="*/ 78141 w 337212"/>
                <a:gd name="connsiteY88" fmla="*/ 295043 h 309563"/>
                <a:gd name="connsiteX89" fmla="*/ 78141 w 337212"/>
                <a:gd name="connsiteY89" fmla="*/ 202640 h 309563"/>
                <a:gd name="connsiteX90" fmla="*/ 66171 w 337212"/>
                <a:gd name="connsiteY90" fmla="*/ 202640 h 309563"/>
                <a:gd name="connsiteX91" fmla="*/ 66171 w 337212"/>
                <a:gd name="connsiteY91" fmla="*/ 295043 h 309563"/>
                <a:gd name="connsiteX92" fmla="*/ 50210 w 337212"/>
                <a:gd name="connsiteY92" fmla="*/ 309563 h 309563"/>
                <a:gd name="connsiteX93" fmla="*/ 35579 w 337212"/>
                <a:gd name="connsiteY93" fmla="*/ 295043 h 309563"/>
                <a:gd name="connsiteX94" fmla="*/ 35579 w 337212"/>
                <a:gd name="connsiteY94" fmla="*/ 148518 h 309563"/>
                <a:gd name="connsiteX95" fmla="*/ 24938 w 337212"/>
                <a:gd name="connsiteY95" fmla="*/ 177559 h 309563"/>
                <a:gd name="connsiteX96" fmla="*/ 8978 w 337212"/>
                <a:gd name="connsiteY96" fmla="*/ 185479 h 309563"/>
                <a:gd name="connsiteX97" fmla="*/ 997 w 337212"/>
                <a:gd name="connsiteY97" fmla="*/ 169638 h 309563"/>
                <a:gd name="connsiteX98" fmla="*/ 32919 w 337212"/>
                <a:gd name="connsiteY98" fmla="*/ 74595 h 309563"/>
                <a:gd name="connsiteX99" fmla="*/ 46220 w 337212"/>
                <a:gd name="connsiteY99" fmla="*/ 66675 h 309563"/>
                <a:gd name="connsiteX100" fmla="*/ 289643 w 337212"/>
                <a:gd name="connsiteY100" fmla="*/ 49213 h 309563"/>
                <a:gd name="connsiteX101" fmla="*/ 309487 w 337212"/>
                <a:gd name="connsiteY101" fmla="*/ 68263 h 309563"/>
                <a:gd name="connsiteX102" fmla="*/ 289643 w 337212"/>
                <a:gd name="connsiteY102" fmla="*/ 87313 h 309563"/>
                <a:gd name="connsiteX103" fmla="*/ 269799 w 337212"/>
                <a:gd name="connsiteY103" fmla="*/ 68263 h 309563"/>
                <a:gd name="connsiteX104" fmla="*/ 271122 w 337212"/>
                <a:gd name="connsiteY104" fmla="*/ 68263 h 309563"/>
                <a:gd name="connsiteX105" fmla="*/ 272445 w 337212"/>
                <a:gd name="connsiteY105" fmla="*/ 59373 h 309563"/>
                <a:gd name="connsiteX106" fmla="*/ 289643 w 337212"/>
                <a:gd name="connsiteY106" fmla="*/ 49213 h 309563"/>
                <a:gd name="connsiteX107" fmla="*/ 244544 w 337212"/>
                <a:gd name="connsiteY107" fmla="*/ 33338 h 309563"/>
                <a:gd name="connsiteX108" fmla="*/ 266625 w 337212"/>
                <a:gd name="connsiteY108" fmla="*/ 55699 h 309563"/>
                <a:gd name="connsiteX109" fmla="*/ 244544 w 337212"/>
                <a:gd name="connsiteY109" fmla="*/ 79376 h 309563"/>
                <a:gd name="connsiteX110" fmla="*/ 223762 w 337212"/>
                <a:gd name="connsiteY110" fmla="*/ 63592 h 309563"/>
                <a:gd name="connsiteX111" fmla="*/ 226360 w 337212"/>
                <a:gd name="connsiteY111" fmla="*/ 49123 h 309563"/>
                <a:gd name="connsiteX112" fmla="*/ 226360 w 337212"/>
                <a:gd name="connsiteY112" fmla="*/ 43861 h 309563"/>
                <a:gd name="connsiteX113" fmla="*/ 244544 w 337212"/>
                <a:gd name="connsiteY113" fmla="*/ 33338 h 309563"/>
                <a:gd name="connsiteX114" fmla="*/ 192806 w 337212"/>
                <a:gd name="connsiteY114" fmla="*/ 23813 h 309563"/>
                <a:gd name="connsiteX115" fmla="*/ 217412 w 337212"/>
                <a:gd name="connsiteY115" fmla="*/ 48420 h 309563"/>
                <a:gd name="connsiteX116" fmla="*/ 192806 w 337212"/>
                <a:gd name="connsiteY116" fmla="*/ 73026 h 309563"/>
                <a:gd name="connsiteX117" fmla="*/ 168199 w 337212"/>
                <a:gd name="connsiteY117" fmla="*/ 51010 h 309563"/>
                <a:gd name="connsiteX118" fmla="*/ 170789 w 337212"/>
                <a:gd name="connsiteY118" fmla="*/ 39354 h 309563"/>
                <a:gd name="connsiteX119" fmla="*/ 170789 w 337212"/>
                <a:gd name="connsiteY119" fmla="*/ 38059 h 309563"/>
                <a:gd name="connsiteX120" fmla="*/ 192806 w 337212"/>
                <a:gd name="connsiteY120" fmla="*/ 23813 h 309563"/>
                <a:gd name="connsiteX121" fmla="*/ 133275 w 337212"/>
                <a:gd name="connsiteY121" fmla="*/ 12700 h 309563"/>
                <a:gd name="connsiteX122" fmla="*/ 160262 w 337212"/>
                <a:gd name="connsiteY122" fmla="*/ 39029 h 309563"/>
                <a:gd name="connsiteX123" fmla="*/ 133275 w 337212"/>
                <a:gd name="connsiteY123" fmla="*/ 66675 h 309563"/>
                <a:gd name="connsiteX124" fmla="*/ 106287 w 337212"/>
                <a:gd name="connsiteY124" fmla="*/ 48245 h 309563"/>
                <a:gd name="connsiteX125" fmla="*/ 111685 w 337212"/>
                <a:gd name="connsiteY125" fmla="*/ 29814 h 309563"/>
                <a:gd name="connsiteX126" fmla="*/ 110335 w 337212"/>
                <a:gd name="connsiteY126" fmla="*/ 23232 h 309563"/>
                <a:gd name="connsiteX127" fmla="*/ 133275 w 337212"/>
                <a:gd name="connsiteY127" fmla="*/ 12700 h 309563"/>
                <a:gd name="connsiteX128" fmla="*/ 72809 w 337212"/>
                <a:gd name="connsiteY128" fmla="*/ 0 h 309563"/>
                <a:gd name="connsiteX129" fmla="*/ 101525 w 337212"/>
                <a:gd name="connsiteY129" fmla="*/ 30163 h 309563"/>
                <a:gd name="connsiteX130" fmla="*/ 72809 w 337212"/>
                <a:gd name="connsiteY130" fmla="*/ 60325 h 309563"/>
                <a:gd name="connsiteX131" fmla="*/ 42787 w 337212"/>
                <a:gd name="connsiteY131" fmla="*/ 30163 h 309563"/>
                <a:gd name="connsiteX132" fmla="*/ 72809 w 337212"/>
                <a:gd name="connsiteY132" fmla="*/ 0 h 30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337212" h="309563">
                  <a:moveTo>
                    <a:pt x="117399" y="192088"/>
                  </a:moveTo>
                  <a:cubicBezTo>
                    <a:pt x="121632" y="194720"/>
                    <a:pt x="125866" y="196036"/>
                    <a:pt x="130099" y="196036"/>
                  </a:cubicBezTo>
                  <a:cubicBezTo>
                    <a:pt x="130099" y="196036"/>
                    <a:pt x="130099" y="196036"/>
                    <a:pt x="130099" y="278941"/>
                  </a:cubicBezTo>
                  <a:cubicBezTo>
                    <a:pt x="130099" y="285521"/>
                    <a:pt x="124455" y="290785"/>
                    <a:pt x="117399" y="292101"/>
                  </a:cubicBezTo>
                  <a:close/>
                  <a:moveTo>
                    <a:pt x="176137" y="187325"/>
                  </a:moveTo>
                  <a:cubicBezTo>
                    <a:pt x="179841" y="189956"/>
                    <a:pt x="183546" y="191271"/>
                    <a:pt x="187250" y="191271"/>
                  </a:cubicBezTo>
                  <a:cubicBezTo>
                    <a:pt x="187250" y="191271"/>
                    <a:pt x="187250" y="191271"/>
                    <a:pt x="187250" y="267562"/>
                  </a:cubicBezTo>
                  <a:cubicBezTo>
                    <a:pt x="187250" y="274139"/>
                    <a:pt x="182311" y="279400"/>
                    <a:pt x="176137" y="279400"/>
                  </a:cubicBezTo>
                  <a:cubicBezTo>
                    <a:pt x="176137" y="279400"/>
                    <a:pt x="176137" y="279400"/>
                    <a:pt x="176137" y="187325"/>
                  </a:cubicBezTo>
                  <a:close/>
                  <a:moveTo>
                    <a:pt x="231699" y="180975"/>
                  </a:moveTo>
                  <a:cubicBezTo>
                    <a:pt x="233967" y="183646"/>
                    <a:pt x="236235" y="183646"/>
                    <a:pt x="239637" y="184982"/>
                  </a:cubicBezTo>
                  <a:cubicBezTo>
                    <a:pt x="239637" y="184982"/>
                    <a:pt x="239637" y="184982"/>
                    <a:pt x="239637" y="254429"/>
                  </a:cubicBezTo>
                  <a:cubicBezTo>
                    <a:pt x="239637" y="259771"/>
                    <a:pt x="236235" y="263778"/>
                    <a:pt x="231699" y="265113"/>
                  </a:cubicBezTo>
                  <a:close/>
                  <a:moveTo>
                    <a:pt x="277737" y="177800"/>
                  </a:moveTo>
                  <a:cubicBezTo>
                    <a:pt x="280458" y="179099"/>
                    <a:pt x="283180" y="180398"/>
                    <a:pt x="287262" y="180398"/>
                  </a:cubicBezTo>
                  <a:cubicBezTo>
                    <a:pt x="287262" y="180398"/>
                    <a:pt x="287262" y="180398"/>
                    <a:pt x="287262" y="238847"/>
                  </a:cubicBezTo>
                  <a:cubicBezTo>
                    <a:pt x="287262" y="244043"/>
                    <a:pt x="283180" y="247939"/>
                    <a:pt x="277737" y="249238"/>
                  </a:cubicBezTo>
                  <a:close/>
                  <a:moveTo>
                    <a:pt x="280912" y="92075"/>
                  </a:moveTo>
                  <a:cubicBezTo>
                    <a:pt x="282241" y="92075"/>
                    <a:pt x="306164" y="92075"/>
                    <a:pt x="307493" y="92075"/>
                  </a:cubicBezTo>
                  <a:cubicBezTo>
                    <a:pt x="311481" y="92075"/>
                    <a:pt x="314139" y="94694"/>
                    <a:pt x="315468" y="97314"/>
                  </a:cubicBezTo>
                  <a:cubicBezTo>
                    <a:pt x="315468" y="97314"/>
                    <a:pt x="315468" y="97314"/>
                    <a:pt x="336733" y="158869"/>
                  </a:cubicBezTo>
                  <a:cubicBezTo>
                    <a:pt x="338062" y="162798"/>
                    <a:pt x="336733" y="168037"/>
                    <a:pt x="331417" y="169347"/>
                  </a:cubicBezTo>
                  <a:cubicBezTo>
                    <a:pt x="327430" y="170657"/>
                    <a:pt x="322113" y="168037"/>
                    <a:pt x="320784" y="164108"/>
                  </a:cubicBezTo>
                  <a:cubicBezTo>
                    <a:pt x="320784" y="164108"/>
                    <a:pt x="320784" y="164108"/>
                    <a:pt x="314139" y="145772"/>
                  </a:cubicBezTo>
                  <a:cubicBezTo>
                    <a:pt x="314139" y="145772"/>
                    <a:pt x="314139" y="145772"/>
                    <a:pt x="314139" y="238761"/>
                  </a:cubicBezTo>
                  <a:cubicBezTo>
                    <a:pt x="314139" y="243999"/>
                    <a:pt x="310152" y="249238"/>
                    <a:pt x="304835" y="249238"/>
                  </a:cubicBezTo>
                  <a:cubicBezTo>
                    <a:pt x="299519" y="249238"/>
                    <a:pt x="294203" y="243999"/>
                    <a:pt x="294203" y="238761"/>
                  </a:cubicBezTo>
                  <a:cubicBezTo>
                    <a:pt x="294203" y="238761"/>
                    <a:pt x="294203" y="238761"/>
                    <a:pt x="294203" y="179824"/>
                  </a:cubicBezTo>
                  <a:cubicBezTo>
                    <a:pt x="294203" y="179824"/>
                    <a:pt x="294203" y="179824"/>
                    <a:pt x="288886" y="179824"/>
                  </a:cubicBezTo>
                  <a:cubicBezTo>
                    <a:pt x="291545" y="179824"/>
                    <a:pt x="292874" y="179824"/>
                    <a:pt x="294203" y="178515"/>
                  </a:cubicBezTo>
                  <a:cubicBezTo>
                    <a:pt x="302177" y="175895"/>
                    <a:pt x="307493" y="166727"/>
                    <a:pt x="304835" y="157560"/>
                  </a:cubicBezTo>
                  <a:cubicBezTo>
                    <a:pt x="304835" y="157560"/>
                    <a:pt x="304835" y="157560"/>
                    <a:pt x="280912" y="92075"/>
                  </a:cubicBezTo>
                  <a:close/>
                  <a:moveTo>
                    <a:pt x="231699" y="82550"/>
                  </a:moveTo>
                  <a:cubicBezTo>
                    <a:pt x="235715" y="82550"/>
                    <a:pt x="239730" y="82550"/>
                    <a:pt x="243745" y="82550"/>
                  </a:cubicBezTo>
                  <a:cubicBezTo>
                    <a:pt x="253115" y="82550"/>
                    <a:pt x="262484" y="82550"/>
                    <a:pt x="262484" y="82550"/>
                  </a:cubicBezTo>
                  <a:cubicBezTo>
                    <a:pt x="267838" y="82550"/>
                    <a:pt x="271854" y="85177"/>
                    <a:pt x="273192" y="89117"/>
                  </a:cubicBezTo>
                  <a:cubicBezTo>
                    <a:pt x="273192" y="89117"/>
                    <a:pt x="273192" y="89117"/>
                    <a:pt x="297285" y="160041"/>
                  </a:cubicBezTo>
                  <a:cubicBezTo>
                    <a:pt x="299962" y="165294"/>
                    <a:pt x="297285" y="170548"/>
                    <a:pt x="291931" y="171861"/>
                  </a:cubicBezTo>
                  <a:cubicBezTo>
                    <a:pt x="286577" y="174488"/>
                    <a:pt x="281223" y="170548"/>
                    <a:pt x="279885" y="166608"/>
                  </a:cubicBezTo>
                  <a:cubicBezTo>
                    <a:pt x="279885" y="166608"/>
                    <a:pt x="279885" y="166608"/>
                    <a:pt x="271854" y="144280"/>
                  </a:cubicBezTo>
                  <a:cubicBezTo>
                    <a:pt x="271854" y="144280"/>
                    <a:pt x="271854" y="144280"/>
                    <a:pt x="271854" y="253292"/>
                  </a:cubicBezTo>
                  <a:cubicBezTo>
                    <a:pt x="271854" y="259859"/>
                    <a:pt x="266500" y="265113"/>
                    <a:pt x="259807" y="265113"/>
                  </a:cubicBezTo>
                  <a:cubicBezTo>
                    <a:pt x="253115" y="265113"/>
                    <a:pt x="247761" y="259859"/>
                    <a:pt x="247761" y="253292"/>
                  </a:cubicBezTo>
                  <a:cubicBezTo>
                    <a:pt x="247761" y="253292"/>
                    <a:pt x="247761" y="253292"/>
                    <a:pt x="247761" y="183682"/>
                  </a:cubicBezTo>
                  <a:cubicBezTo>
                    <a:pt x="257130" y="179742"/>
                    <a:pt x="262484" y="169235"/>
                    <a:pt x="258469" y="160041"/>
                  </a:cubicBezTo>
                  <a:cubicBezTo>
                    <a:pt x="258469" y="160041"/>
                    <a:pt x="258469" y="160041"/>
                    <a:pt x="231699" y="82550"/>
                  </a:cubicBezTo>
                  <a:close/>
                  <a:moveTo>
                    <a:pt x="177724" y="77788"/>
                  </a:moveTo>
                  <a:cubicBezTo>
                    <a:pt x="177724" y="77788"/>
                    <a:pt x="213196" y="77788"/>
                    <a:pt x="214510" y="77788"/>
                  </a:cubicBezTo>
                  <a:cubicBezTo>
                    <a:pt x="219765" y="77788"/>
                    <a:pt x="223707" y="80406"/>
                    <a:pt x="225021" y="85643"/>
                  </a:cubicBezTo>
                  <a:cubicBezTo>
                    <a:pt x="225021" y="85643"/>
                    <a:pt x="225021" y="85643"/>
                    <a:pt x="252610" y="162884"/>
                  </a:cubicBezTo>
                  <a:cubicBezTo>
                    <a:pt x="253924" y="168121"/>
                    <a:pt x="251296" y="174667"/>
                    <a:pt x="246041" y="175976"/>
                  </a:cubicBezTo>
                  <a:cubicBezTo>
                    <a:pt x="239472" y="178595"/>
                    <a:pt x="234217" y="175976"/>
                    <a:pt x="231590" y="169430"/>
                  </a:cubicBezTo>
                  <a:cubicBezTo>
                    <a:pt x="231590" y="169430"/>
                    <a:pt x="231590" y="169430"/>
                    <a:pt x="223707" y="145865"/>
                  </a:cubicBezTo>
                  <a:cubicBezTo>
                    <a:pt x="223707" y="145865"/>
                    <a:pt x="223707" y="145865"/>
                    <a:pt x="223707" y="266309"/>
                  </a:cubicBezTo>
                  <a:cubicBezTo>
                    <a:pt x="223707" y="272855"/>
                    <a:pt x="218452" y="279401"/>
                    <a:pt x="210569" y="279401"/>
                  </a:cubicBezTo>
                  <a:cubicBezTo>
                    <a:pt x="204000" y="279401"/>
                    <a:pt x="198745" y="272855"/>
                    <a:pt x="198745" y="266309"/>
                  </a:cubicBezTo>
                  <a:cubicBezTo>
                    <a:pt x="198745" y="266309"/>
                    <a:pt x="198745" y="266309"/>
                    <a:pt x="198745" y="189068"/>
                  </a:cubicBezTo>
                  <a:cubicBezTo>
                    <a:pt x="198745" y="189068"/>
                    <a:pt x="198745" y="189068"/>
                    <a:pt x="197759" y="189068"/>
                  </a:cubicBezTo>
                  <a:lnTo>
                    <a:pt x="194803" y="189068"/>
                  </a:lnTo>
                  <a:cubicBezTo>
                    <a:pt x="200059" y="187759"/>
                    <a:pt x="204000" y="183831"/>
                    <a:pt x="206628" y="178595"/>
                  </a:cubicBezTo>
                  <a:cubicBezTo>
                    <a:pt x="209255" y="173358"/>
                    <a:pt x="209255" y="168121"/>
                    <a:pt x="206628" y="162884"/>
                  </a:cubicBezTo>
                  <a:cubicBezTo>
                    <a:pt x="206628" y="162884"/>
                    <a:pt x="206628" y="162884"/>
                    <a:pt x="177724" y="79097"/>
                  </a:cubicBezTo>
                  <a:cubicBezTo>
                    <a:pt x="177724" y="79097"/>
                    <a:pt x="177724" y="77788"/>
                    <a:pt x="177724" y="77788"/>
                  </a:cubicBezTo>
                  <a:close/>
                  <a:moveTo>
                    <a:pt x="120574" y="73025"/>
                  </a:moveTo>
                  <a:cubicBezTo>
                    <a:pt x="120574" y="73025"/>
                    <a:pt x="157008" y="73025"/>
                    <a:pt x="157008" y="73025"/>
                  </a:cubicBezTo>
                  <a:cubicBezTo>
                    <a:pt x="162213" y="73025"/>
                    <a:pt x="167418" y="75668"/>
                    <a:pt x="168720" y="80953"/>
                  </a:cubicBezTo>
                  <a:cubicBezTo>
                    <a:pt x="168720" y="80953"/>
                    <a:pt x="168720" y="80953"/>
                    <a:pt x="197347" y="166840"/>
                  </a:cubicBezTo>
                  <a:cubicBezTo>
                    <a:pt x="199949" y="172125"/>
                    <a:pt x="197347" y="178732"/>
                    <a:pt x="190840" y="181375"/>
                  </a:cubicBezTo>
                  <a:cubicBezTo>
                    <a:pt x="184334" y="184017"/>
                    <a:pt x="177828" y="180053"/>
                    <a:pt x="176527" y="173447"/>
                  </a:cubicBezTo>
                  <a:lnTo>
                    <a:pt x="167418" y="148341"/>
                  </a:lnTo>
                  <a:cubicBezTo>
                    <a:pt x="167418" y="148341"/>
                    <a:pt x="167418" y="148341"/>
                    <a:pt x="167418" y="279153"/>
                  </a:cubicBezTo>
                  <a:cubicBezTo>
                    <a:pt x="167418" y="287081"/>
                    <a:pt x="160912" y="293688"/>
                    <a:pt x="153105" y="293688"/>
                  </a:cubicBezTo>
                  <a:cubicBezTo>
                    <a:pt x="145297" y="293688"/>
                    <a:pt x="140093" y="287081"/>
                    <a:pt x="140093" y="279153"/>
                  </a:cubicBezTo>
                  <a:cubicBezTo>
                    <a:pt x="140093" y="279153"/>
                    <a:pt x="140093" y="279153"/>
                    <a:pt x="140093" y="195909"/>
                  </a:cubicBezTo>
                  <a:cubicBezTo>
                    <a:pt x="140093" y="195909"/>
                    <a:pt x="140093" y="195909"/>
                    <a:pt x="133586" y="195909"/>
                  </a:cubicBezTo>
                  <a:cubicBezTo>
                    <a:pt x="134888" y="195909"/>
                    <a:pt x="136189" y="195909"/>
                    <a:pt x="138791" y="194588"/>
                  </a:cubicBezTo>
                  <a:cubicBezTo>
                    <a:pt x="150502" y="190624"/>
                    <a:pt x="155707" y="177411"/>
                    <a:pt x="151804" y="166840"/>
                  </a:cubicBezTo>
                  <a:cubicBezTo>
                    <a:pt x="151804" y="166840"/>
                    <a:pt x="151804" y="166840"/>
                    <a:pt x="120574" y="73025"/>
                  </a:cubicBezTo>
                  <a:close/>
                  <a:moveTo>
                    <a:pt x="46220" y="66675"/>
                  </a:moveTo>
                  <a:cubicBezTo>
                    <a:pt x="47550" y="66675"/>
                    <a:pt x="59520" y="66675"/>
                    <a:pt x="72821" y="66675"/>
                  </a:cubicBezTo>
                  <a:cubicBezTo>
                    <a:pt x="84792" y="66675"/>
                    <a:pt x="96762" y="66675"/>
                    <a:pt x="98092" y="66675"/>
                  </a:cubicBezTo>
                  <a:cubicBezTo>
                    <a:pt x="103413" y="66675"/>
                    <a:pt x="108733" y="69315"/>
                    <a:pt x="111393" y="74595"/>
                  </a:cubicBezTo>
                  <a:cubicBezTo>
                    <a:pt x="111393" y="74595"/>
                    <a:pt x="111393" y="74595"/>
                    <a:pt x="143315" y="169638"/>
                  </a:cubicBezTo>
                  <a:cubicBezTo>
                    <a:pt x="145975" y="176239"/>
                    <a:pt x="143315" y="184159"/>
                    <a:pt x="135334" y="185479"/>
                  </a:cubicBezTo>
                  <a:cubicBezTo>
                    <a:pt x="128684" y="188119"/>
                    <a:pt x="122034" y="184159"/>
                    <a:pt x="119374" y="177559"/>
                  </a:cubicBezTo>
                  <a:cubicBezTo>
                    <a:pt x="119374" y="177559"/>
                    <a:pt x="119374" y="177559"/>
                    <a:pt x="108733" y="148518"/>
                  </a:cubicBezTo>
                  <a:cubicBezTo>
                    <a:pt x="108733" y="148518"/>
                    <a:pt x="108733" y="148518"/>
                    <a:pt x="108733" y="295043"/>
                  </a:cubicBezTo>
                  <a:cubicBezTo>
                    <a:pt x="108733" y="302963"/>
                    <a:pt x="102083" y="309563"/>
                    <a:pt x="94102" y="309563"/>
                  </a:cubicBezTo>
                  <a:cubicBezTo>
                    <a:pt x="84792" y="309563"/>
                    <a:pt x="78141" y="302963"/>
                    <a:pt x="78141" y="295043"/>
                  </a:cubicBezTo>
                  <a:cubicBezTo>
                    <a:pt x="78141" y="295043"/>
                    <a:pt x="78141" y="295043"/>
                    <a:pt x="78141" y="202640"/>
                  </a:cubicBezTo>
                  <a:cubicBezTo>
                    <a:pt x="78141" y="202640"/>
                    <a:pt x="78141" y="202640"/>
                    <a:pt x="66171" y="202640"/>
                  </a:cubicBezTo>
                  <a:cubicBezTo>
                    <a:pt x="66171" y="202640"/>
                    <a:pt x="66171" y="202640"/>
                    <a:pt x="66171" y="295043"/>
                  </a:cubicBezTo>
                  <a:cubicBezTo>
                    <a:pt x="66171" y="302963"/>
                    <a:pt x="59520" y="309563"/>
                    <a:pt x="50210" y="309563"/>
                  </a:cubicBezTo>
                  <a:cubicBezTo>
                    <a:pt x="42229" y="309563"/>
                    <a:pt x="35579" y="302963"/>
                    <a:pt x="35579" y="295043"/>
                  </a:cubicBezTo>
                  <a:cubicBezTo>
                    <a:pt x="35579" y="295043"/>
                    <a:pt x="35579" y="295043"/>
                    <a:pt x="35579" y="148518"/>
                  </a:cubicBezTo>
                  <a:cubicBezTo>
                    <a:pt x="35579" y="148518"/>
                    <a:pt x="35579" y="148518"/>
                    <a:pt x="24938" y="177559"/>
                  </a:cubicBezTo>
                  <a:cubicBezTo>
                    <a:pt x="22278" y="184159"/>
                    <a:pt x="15628" y="188119"/>
                    <a:pt x="8978" y="185479"/>
                  </a:cubicBezTo>
                  <a:cubicBezTo>
                    <a:pt x="997" y="184159"/>
                    <a:pt x="-1663" y="176239"/>
                    <a:pt x="997" y="169638"/>
                  </a:cubicBezTo>
                  <a:cubicBezTo>
                    <a:pt x="997" y="169638"/>
                    <a:pt x="997" y="169638"/>
                    <a:pt x="32919" y="74595"/>
                  </a:cubicBezTo>
                  <a:cubicBezTo>
                    <a:pt x="35579" y="69315"/>
                    <a:pt x="40899" y="66675"/>
                    <a:pt x="46220" y="66675"/>
                  </a:cubicBezTo>
                  <a:close/>
                  <a:moveTo>
                    <a:pt x="289643" y="49213"/>
                  </a:moveTo>
                  <a:cubicBezTo>
                    <a:pt x="301549" y="49213"/>
                    <a:pt x="309487" y="58103"/>
                    <a:pt x="309487" y="68263"/>
                  </a:cubicBezTo>
                  <a:cubicBezTo>
                    <a:pt x="309487" y="79693"/>
                    <a:pt x="300227" y="87313"/>
                    <a:pt x="289643" y="87313"/>
                  </a:cubicBezTo>
                  <a:cubicBezTo>
                    <a:pt x="280383" y="87313"/>
                    <a:pt x="269799" y="79693"/>
                    <a:pt x="269799" y="68263"/>
                  </a:cubicBezTo>
                  <a:cubicBezTo>
                    <a:pt x="269799" y="68263"/>
                    <a:pt x="271122" y="68263"/>
                    <a:pt x="271122" y="68263"/>
                  </a:cubicBezTo>
                  <a:cubicBezTo>
                    <a:pt x="271122" y="65723"/>
                    <a:pt x="272445" y="63183"/>
                    <a:pt x="272445" y="59373"/>
                  </a:cubicBezTo>
                  <a:cubicBezTo>
                    <a:pt x="276414" y="54293"/>
                    <a:pt x="283028" y="49213"/>
                    <a:pt x="289643" y="49213"/>
                  </a:cubicBezTo>
                  <a:close/>
                  <a:moveTo>
                    <a:pt x="244544" y="33338"/>
                  </a:moveTo>
                  <a:cubicBezTo>
                    <a:pt x="257533" y="33338"/>
                    <a:pt x="266625" y="43861"/>
                    <a:pt x="266625" y="55699"/>
                  </a:cubicBezTo>
                  <a:cubicBezTo>
                    <a:pt x="266625" y="68853"/>
                    <a:pt x="256234" y="79376"/>
                    <a:pt x="244544" y="79376"/>
                  </a:cubicBezTo>
                  <a:cubicBezTo>
                    <a:pt x="235452" y="79376"/>
                    <a:pt x="226360" y="72799"/>
                    <a:pt x="223762" y="63592"/>
                  </a:cubicBezTo>
                  <a:cubicBezTo>
                    <a:pt x="225061" y="59645"/>
                    <a:pt x="226360" y="54384"/>
                    <a:pt x="226360" y="49123"/>
                  </a:cubicBezTo>
                  <a:cubicBezTo>
                    <a:pt x="226360" y="47807"/>
                    <a:pt x="226360" y="46492"/>
                    <a:pt x="226360" y="43861"/>
                  </a:cubicBezTo>
                  <a:cubicBezTo>
                    <a:pt x="230256" y="37284"/>
                    <a:pt x="236751" y="33338"/>
                    <a:pt x="244544" y="33338"/>
                  </a:cubicBezTo>
                  <a:close/>
                  <a:moveTo>
                    <a:pt x="192806" y="23813"/>
                  </a:moveTo>
                  <a:cubicBezTo>
                    <a:pt x="205756" y="23813"/>
                    <a:pt x="217412" y="35469"/>
                    <a:pt x="217412" y="48420"/>
                  </a:cubicBezTo>
                  <a:cubicBezTo>
                    <a:pt x="217412" y="62665"/>
                    <a:pt x="205756" y="73026"/>
                    <a:pt x="192806" y="73026"/>
                  </a:cubicBezTo>
                  <a:cubicBezTo>
                    <a:pt x="179855" y="73026"/>
                    <a:pt x="169494" y="63961"/>
                    <a:pt x="168199" y="51010"/>
                  </a:cubicBezTo>
                  <a:cubicBezTo>
                    <a:pt x="169494" y="48420"/>
                    <a:pt x="170789" y="44534"/>
                    <a:pt x="170789" y="39354"/>
                  </a:cubicBezTo>
                  <a:cubicBezTo>
                    <a:pt x="170789" y="39354"/>
                    <a:pt x="170789" y="39354"/>
                    <a:pt x="170789" y="38059"/>
                  </a:cubicBezTo>
                  <a:cubicBezTo>
                    <a:pt x="174674" y="30288"/>
                    <a:pt x="182445" y="23813"/>
                    <a:pt x="192806" y="23813"/>
                  </a:cubicBezTo>
                  <a:close/>
                  <a:moveTo>
                    <a:pt x="133275" y="12700"/>
                  </a:moveTo>
                  <a:cubicBezTo>
                    <a:pt x="148118" y="12700"/>
                    <a:pt x="160262" y="24548"/>
                    <a:pt x="160262" y="39029"/>
                  </a:cubicBezTo>
                  <a:cubicBezTo>
                    <a:pt x="160262" y="54827"/>
                    <a:pt x="148118" y="66675"/>
                    <a:pt x="133275" y="66675"/>
                  </a:cubicBezTo>
                  <a:cubicBezTo>
                    <a:pt x="121130" y="66675"/>
                    <a:pt x="110335" y="60093"/>
                    <a:pt x="106287" y="48245"/>
                  </a:cubicBezTo>
                  <a:cubicBezTo>
                    <a:pt x="108986" y="42979"/>
                    <a:pt x="111685" y="36396"/>
                    <a:pt x="111685" y="29814"/>
                  </a:cubicBezTo>
                  <a:cubicBezTo>
                    <a:pt x="111685" y="27181"/>
                    <a:pt x="110335" y="25865"/>
                    <a:pt x="110335" y="23232"/>
                  </a:cubicBezTo>
                  <a:cubicBezTo>
                    <a:pt x="115733" y="16649"/>
                    <a:pt x="123829" y="12700"/>
                    <a:pt x="133275" y="12700"/>
                  </a:cubicBezTo>
                  <a:close/>
                  <a:moveTo>
                    <a:pt x="72809" y="0"/>
                  </a:moveTo>
                  <a:cubicBezTo>
                    <a:pt x="88472" y="0"/>
                    <a:pt x="101525" y="14426"/>
                    <a:pt x="101525" y="30163"/>
                  </a:cubicBezTo>
                  <a:cubicBezTo>
                    <a:pt x="101525" y="47211"/>
                    <a:pt x="87167" y="60325"/>
                    <a:pt x="72809" y="60325"/>
                  </a:cubicBezTo>
                  <a:cubicBezTo>
                    <a:pt x="57145" y="60325"/>
                    <a:pt x="42787" y="47211"/>
                    <a:pt x="42787" y="30163"/>
                  </a:cubicBezTo>
                  <a:cubicBezTo>
                    <a:pt x="42787" y="14426"/>
                    <a:pt x="55840" y="0"/>
                    <a:pt x="728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724489" y="2045514"/>
            <a:ext cx="2449035" cy="3498851"/>
            <a:chOff x="6132513" y="2039938"/>
            <a:chExt cx="2449035" cy="3498850"/>
          </a:xfrm>
        </p:grpSpPr>
        <p:sp>
          <p:nvSpPr>
            <p:cNvPr id="34" name="矩形 33"/>
            <p:cNvSpPr/>
            <p:nvPr/>
          </p:nvSpPr>
          <p:spPr>
            <a:xfrm>
              <a:off x="6220512" y="2039938"/>
              <a:ext cx="2254508" cy="3498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6132513" y="3463105"/>
              <a:ext cx="2449035" cy="556772"/>
              <a:chOff x="2850228" y="1996460"/>
              <a:chExt cx="2449035" cy="556772"/>
            </a:xfrm>
          </p:grpSpPr>
          <p:sp>
            <p:nvSpPr>
              <p:cNvPr id="43" name="TextBox 11"/>
              <p:cNvSpPr txBox="1"/>
              <p:nvPr/>
            </p:nvSpPr>
            <p:spPr>
              <a:xfrm>
                <a:off x="3178364" y="2336570"/>
                <a:ext cx="1792764" cy="216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30000"/>
                  </a:lnSpc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4" name="TextBox 11"/>
              <p:cNvSpPr txBox="1"/>
              <p:nvPr/>
            </p:nvSpPr>
            <p:spPr>
              <a:xfrm>
                <a:off x="2850228" y="1996460"/>
                <a:ext cx="244903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实际意义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52" name="椭圆 45"/>
            <p:cNvSpPr/>
            <p:nvPr/>
          </p:nvSpPr>
          <p:spPr>
            <a:xfrm>
              <a:off x="7072269" y="2626811"/>
              <a:ext cx="550994" cy="550994"/>
            </a:xfrm>
            <a:custGeom>
              <a:avLst/>
              <a:gdLst>
                <a:gd name="connsiteX0" fmla="*/ 157638 w 338138"/>
                <a:gd name="connsiteY0" fmla="*/ 144463 h 338138"/>
                <a:gd name="connsiteX1" fmla="*/ 165544 w 338138"/>
                <a:gd name="connsiteY1" fmla="*/ 148443 h 338138"/>
                <a:gd name="connsiteX2" fmla="*/ 249865 w 338138"/>
                <a:gd name="connsiteY2" fmla="*/ 233341 h 338138"/>
                <a:gd name="connsiteX3" fmla="*/ 280167 w 338138"/>
                <a:gd name="connsiteY3" fmla="*/ 232015 h 338138"/>
                <a:gd name="connsiteX4" fmla="*/ 286755 w 338138"/>
                <a:gd name="connsiteY4" fmla="*/ 234668 h 338138"/>
                <a:gd name="connsiteX5" fmla="*/ 335503 w 338138"/>
                <a:gd name="connsiteY5" fmla="*/ 283750 h 338138"/>
                <a:gd name="connsiteX6" fmla="*/ 338138 w 338138"/>
                <a:gd name="connsiteY6" fmla="*/ 293036 h 338138"/>
                <a:gd name="connsiteX7" fmla="*/ 330233 w 338138"/>
                <a:gd name="connsiteY7" fmla="*/ 298342 h 338138"/>
                <a:gd name="connsiteX8" fmla="*/ 311788 w 338138"/>
                <a:gd name="connsiteY8" fmla="*/ 303648 h 338138"/>
                <a:gd name="connsiteX9" fmla="*/ 303883 w 338138"/>
                <a:gd name="connsiteY9" fmla="*/ 310281 h 338138"/>
                <a:gd name="connsiteX10" fmla="*/ 299930 w 338138"/>
                <a:gd name="connsiteY10" fmla="*/ 331505 h 338138"/>
                <a:gd name="connsiteX11" fmla="*/ 293343 w 338138"/>
                <a:gd name="connsiteY11" fmla="*/ 338138 h 338138"/>
                <a:gd name="connsiteX12" fmla="*/ 290708 w 338138"/>
                <a:gd name="connsiteY12" fmla="*/ 338138 h 338138"/>
                <a:gd name="connsiteX13" fmla="*/ 284120 w 338138"/>
                <a:gd name="connsiteY13" fmla="*/ 335485 h 338138"/>
                <a:gd name="connsiteX14" fmla="*/ 235372 w 338138"/>
                <a:gd name="connsiteY14" fmla="*/ 286403 h 338138"/>
                <a:gd name="connsiteX15" fmla="*/ 232737 w 338138"/>
                <a:gd name="connsiteY15" fmla="*/ 279770 h 338138"/>
                <a:gd name="connsiteX16" fmla="*/ 234054 w 338138"/>
                <a:gd name="connsiteY16" fmla="*/ 249260 h 338138"/>
                <a:gd name="connsiteX17" fmla="*/ 149733 w 338138"/>
                <a:gd name="connsiteY17" fmla="*/ 164361 h 338138"/>
                <a:gd name="connsiteX18" fmla="*/ 149733 w 338138"/>
                <a:gd name="connsiteY18" fmla="*/ 148443 h 338138"/>
                <a:gd name="connsiteX19" fmla="*/ 157638 w 338138"/>
                <a:gd name="connsiteY19" fmla="*/ 144463 h 338138"/>
                <a:gd name="connsiteX20" fmla="*/ 145922 w 338138"/>
                <a:gd name="connsiteY20" fmla="*/ 120650 h 338138"/>
                <a:gd name="connsiteX21" fmla="*/ 169863 w 338138"/>
                <a:gd name="connsiteY21" fmla="*/ 137383 h 338138"/>
                <a:gd name="connsiteX22" fmla="*/ 157893 w 338138"/>
                <a:gd name="connsiteY22" fmla="*/ 133522 h 338138"/>
                <a:gd name="connsiteX23" fmla="*/ 141931 w 338138"/>
                <a:gd name="connsiteY23" fmla="*/ 141245 h 338138"/>
                <a:gd name="connsiteX24" fmla="*/ 137941 w 338138"/>
                <a:gd name="connsiteY24" fmla="*/ 168275 h 338138"/>
                <a:gd name="connsiteX25" fmla="*/ 120650 w 338138"/>
                <a:gd name="connsiteY25" fmla="*/ 145106 h 338138"/>
                <a:gd name="connsiteX26" fmla="*/ 145922 w 338138"/>
                <a:gd name="connsiteY26" fmla="*/ 120650 h 338138"/>
                <a:gd name="connsiteX27" fmla="*/ 146051 w 338138"/>
                <a:gd name="connsiteY27" fmla="*/ 60325 h 338138"/>
                <a:gd name="connsiteX28" fmla="*/ 230188 w 338138"/>
                <a:gd name="connsiteY28" fmla="*/ 145257 h 338138"/>
                <a:gd name="connsiteX29" fmla="*/ 219671 w 338138"/>
                <a:gd name="connsiteY29" fmla="*/ 186395 h 338138"/>
                <a:gd name="connsiteX30" fmla="*/ 193378 w 338138"/>
                <a:gd name="connsiteY30" fmla="*/ 161181 h 338138"/>
                <a:gd name="connsiteX31" fmla="*/ 196007 w 338138"/>
                <a:gd name="connsiteY31" fmla="*/ 145257 h 338138"/>
                <a:gd name="connsiteX32" fmla="*/ 146051 w 338138"/>
                <a:gd name="connsiteY32" fmla="*/ 94828 h 338138"/>
                <a:gd name="connsiteX33" fmla="*/ 96094 w 338138"/>
                <a:gd name="connsiteY33" fmla="*/ 145257 h 338138"/>
                <a:gd name="connsiteX34" fmla="*/ 146051 w 338138"/>
                <a:gd name="connsiteY34" fmla="*/ 195685 h 338138"/>
                <a:gd name="connsiteX35" fmla="*/ 161827 w 338138"/>
                <a:gd name="connsiteY35" fmla="*/ 193031 h 338138"/>
                <a:gd name="connsiteX36" fmla="*/ 188119 w 338138"/>
                <a:gd name="connsiteY36" fmla="*/ 219572 h 338138"/>
                <a:gd name="connsiteX37" fmla="*/ 146051 w 338138"/>
                <a:gd name="connsiteY37" fmla="*/ 230188 h 338138"/>
                <a:gd name="connsiteX38" fmla="*/ 61913 w 338138"/>
                <a:gd name="connsiteY38" fmla="*/ 145257 h 338138"/>
                <a:gd name="connsiteX39" fmla="*/ 146051 w 338138"/>
                <a:gd name="connsiteY39" fmla="*/ 60325 h 338138"/>
                <a:gd name="connsiteX40" fmla="*/ 145257 w 338138"/>
                <a:gd name="connsiteY40" fmla="*/ 0 h 338138"/>
                <a:gd name="connsiteX41" fmla="*/ 290513 w 338138"/>
                <a:gd name="connsiteY41" fmla="*/ 145257 h 338138"/>
                <a:gd name="connsiteX42" fmla="*/ 269385 w 338138"/>
                <a:gd name="connsiteY42" fmla="*/ 221846 h 338138"/>
                <a:gd name="connsiteX43" fmla="*/ 254859 w 338138"/>
                <a:gd name="connsiteY43" fmla="*/ 221846 h 338138"/>
                <a:gd name="connsiteX44" fmla="*/ 239013 w 338138"/>
                <a:gd name="connsiteY44" fmla="*/ 206000 h 338138"/>
                <a:gd name="connsiteX45" fmla="*/ 256180 w 338138"/>
                <a:gd name="connsiteY45" fmla="*/ 145257 h 338138"/>
                <a:gd name="connsiteX46" fmla="*/ 145257 w 338138"/>
                <a:gd name="connsiteY46" fmla="*/ 34333 h 338138"/>
                <a:gd name="connsiteX47" fmla="*/ 34333 w 338138"/>
                <a:gd name="connsiteY47" fmla="*/ 145257 h 338138"/>
                <a:gd name="connsiteX48" fmla="*/ 145257 w 338138"/>
                <a:gd name="connsiteY48" fmla="*/ 256180 h 338138"/>
                <a:gd name="connsiteX49" fmla="*/ 206000 w 338138"/>
                <a:gd name="connsiteY49" fmla="*/ 239013 h 338138"/>
                <a:gd name="connsiteX50" fmla="*/ 221847 w 338138"/>
                <a:gd name="connsiteY50" fmla="*/ 254859 h 338138"/>
                <a:gd name="connsiteX51" fmla="*/ 221847 w 338138"/>
                <a:gd name="connsiteY51" fmla="*/ 269385 h 338138"/>
                <a:gd name="connsiteX52" fmla="*/ 145257 w 338138"/>
                <a:gd name="connsiteY52" fmla="*/ 290513 h 338138"/>
                <a:gd name="connsiteX53" fmla="*/ 0 w 338138"/>
                <a:gd name="connsiteY53" fmla="*/ 145257 h 338138"/>
                <a:gd name="connsiteX54" fmla="*/ 145257 w 338138"/>
                <a:gd name="connsiteY5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38138" h="338138">
                  <a:moveTo>
                    <a:pt x="157638" y="144463"/>
                  </a:moveTo>
                  <a:cubicBezTo>
                    <a:pt x="160273" y="144463"/>
                    <a:pt x="162908" y="145790"/>
                    <a:pt x="165544" y="148443"/>
                  </a:cubicBezTo>
                  <a:cubicBezTo>
                    <a:pt x="165544" y="148443"/>
                    <a:pt x="165544" y="148443"/>
                    <a:pt x="249865" y="233341"/>
                  </a:cubicBezTo>
                  <a:cubicBezTo>
                    <a:pt x="249865" y="233341"/>
                    <a:pt x="249865" y="233341"/>
                    <a:pt x="280167" y="232015"/>
                  </a:cubicBezTo>
                  <a:cubicBezTo>
                    <a:pt x="282803" y="232015"/>
                    <a:pt x="285438" y="233341"/>
                    <a:pt x="286755" y="234668"/>
                  </a:cubicBezTo>
                  <a:cubicBezTo>
                    <a:pt x="286755" y="234668"/>
                    <a:pt x="286755" y="234668"/>
                    <a:pt x="335503" y="283750"/>
                  </a:cubicBezTo>
                  <a:cubicBezTo>
                    <a:pt x="338138" y="286403"/>
                    <a:pt x="338138" y="289056"/>
                    <a:pt x="338138" y="293036"/>
                  </a:cubicBezTo>
                  <a:cubicBezTo>
                    <a:pt x="336821" y="295689"/>
                    <a:pt x="334186" y="298342"/>
                    <a:pt x="330233" y="298342"/>
                  </a:cubicBezTo>
                  <a:cubicBezTo>
                    <a:pt x="330233" y="298342"/>
                    <a:pt x="330233" y="298342"/>
                    <a:pt x="311788" y="303648"/>
                  </a:cubicBezTo>
                  <a:cubicBezTo>
                    <a:pt x="307835" y="303648"/>
                    <a:pt x="305200" y="306301"/>
                    <a:pt x="303883" y="310281"/>
                  </a:cubicBezTo>
                  <a:cubicBezTo>
                    <a:pt x="303883" y="310281"/>
                    <a:pt x="303883" y="310281"/>
                    <a:pt x="299930" y="331505"/>
                  </a:cubicBezTo>
                  <a:cubicBezTo>
                    <a:pt x="298613" y="334158"/>
                    <a:pt x="295978" y="336812"/>
                    <a:pt x="293343" y="338138"/>
                  </a:cubicBezTo>
                  <a:cubicBezTo>
                    <a:pt x="292025" y="338138"/>
                    <a:pt x="292025" y="338138"/>
                    <a:pt x="290708" y="338138"/>
                  </a:cubicBezTo>
                  <a:cubicBezTo>
                    <a:pt x="288073" y="338138"/>
                    <a:pt x="285438" y="336812"/>
                    <a:pt x="284120" y="335485"/>
                  </a:cubicBezTo>
                  <a:cubicBezTo>
                    <a:pt x="284120" y="335485"/>
                    <a:pt x="284120" y="335485"/>
                    <a:pt x="235372" y="286403"/>
                  </a:cubicBezTo>
                  <a:cubicBezTo>
                    <a:pt x="232737" y="283750"/>
                    <a:pt x="232737" y="281097"/>
                    <a:pt x="232737" y="279770"/>
                  </a:cubicBezTo>
                  <a:cubicBezTo>
                    <a:pt x="232737" y="279770"/>
                    <a:pt x="232737" y="279770"/>
                    <a:pt x="234054" y="249260"/>
                  </a:cubicBezTo>
                  <a:cubicBezTo>
                    <a:pt x="234054" y="249260"/>
                    <a:pt x="234054" y="249260"/>
                    <a:pt x="149733" y="164361"/>
                  </a:cubicBezTo>
                  <a:cubicBezTo>
                    <a:pt x="144463" y="159055"/>
                    <a:pt x="144463" y="152422"/>
                    <a:pt x="149733" y="148443"/>
                  </a:cubicBezTo>
                  <a:cubicBezTo>
                    <a:pt x="151051" y="145790"/>
                    <a:pt x="155003" y="144463"/>
                    <a:pt x="157638" y="144463"/>
                  </a:cubicBezTo>
                  <a:close/>
                  <a:moveTo>
                    <a:pt x="145922" y="120650"/>
                  </a:moveTo>
                  <a:cubicBezTo>
                    <a:pt x="157893" y="120650"/>
                    <a:pt x="167203" y="128373"/>
                    <a:pt x="169863" y="137383"/>
                  </a:cubicBezTo>
                  <a:cubicBezTo>
                    <a:pt x="167203" y="134809"/>
                    <a:pt x="161883" y="133522"/>
                    <a:pt x="157893" y="133522"/>
                  </a:cubicBezTo>
                  <a:cubicBezTo>
                    <a:pt x="151242" y="133522"/>
                    <a:pt x="145922" y="136096"/>
                    <a:pt x="141931" y="141245"/>
                  </a:cubicBezTo>
                  <a:cubicBezTo>
                    <a:pt x="133951" y="147680"/>
                    <a:pt x="132620" y="160552"/>
                    <a:pt x="137941" y="168275"/>
                  </a:cubicBezTo>
                  <a:cubicBezTo>
                    <a:pt x="128630" y="165701"/>
                    <a:pt x="120650" y="156691"/>
                    <a:pt x="120650" y="145106"/>
                  </a:cubicBezTo>
                  <a:cubicBezTo>
                    <a:pt x="120650" y="132234"/>
                    <a:pt x="132620" y="120650"/>
                    <a:pt x="145922" y="120650"/>
                  </a:cubicBezTo>
                  <a:close/>
                  <a:moveTo>
                    <a:pt x="146051" y="60325"/>
                  </a:moveTo>
                  <a:cubicBezTo>
                    <a:pt x="192063" y="60325"/>
                    <a:pt x="230188" y="98810"/>
                    <a:pt x="230188" y="145257"/>
                  </a:cubicBezTo>
                  <a:cubicBezTo>
                    <a:pt x="230188" y="159854"/>
                    <a:pt x="226244" y="174452"/>
                    <a:pt x="219671" y="186395"/>
                  </a:cubicBezTo>
                  <a:lnTo>
                    <a:pt x="193378" y="161181"/>
                  </a:lnTo>
                  <a:cubicBezTo>
                    <a:pt x="196007" y="155873"/>
                    <a:pt x="196007" y="150565"/>
                    <a:pt x="196007" y="145257"/>
                  </a:cubicBezTo>
                  <a:cubicBezTo>
                    <a:pt x="196007" y="117388"/>
                    <a:pt x="173658" y="94828"/>
                    <a:pt x="146051" y="94828"/>
                  </a:cubicBezTo>
                  <a:cubicBezTo>
                    <a:pt x="118443" y="94828"/>
                    <a:pt x="96094" y="117388"/>
                    <a:pt x="96094" y="145257"/>
                  </a:cubicBezTo>
                  <a:cubicBezTo>
                    <a:pt x="96094" y="173125"/>
                    <a:pt x="118443" y="195685"/>
                    <a:pt x="146051" y="195685"/>
                  </a:cubicBezTo>
                  <a:cubicBezTo>
                    <a:pt x="151309" y="195685"/>
                    <a:pt x="156568" y="194358"/>
                    <a:pt x="161827" y="193031"/>
                  </a:cubicBezTo>
                  <a:cubicBezTo>
                    <a:pt x="161827" y="193031"/>
                    <a:pt x="161827" y="193031"/>
                    <a:pt x="188119" y="219572"/>
                  </a:cubicBezTo>
                  <a:cubicBezTo>
                    <a:pt x="174973" y="226207"/>
                    <a:pt x="161827" y="230188"/>
                    <a:pt x="146051" y="230188"/>
                  </a:cubicBezTo>
                  <a:cubicBezTo>
                    <a:pt x="100038" y="230188"/>
                    <a:pt x="61913" y="191703"/>
                    <a:pt x="61913" y="145257"/>
                  </a:cubicBezTo>
                  <a:cubicBezTo>
                    <a:pt x="61913" y="98810"/>
                    <a:pt x="100038" y="60325"/>
                    <a:pt x="146051" y="60325"/>
                  </a:cubicBezTo>
                  <a:close/>
                  <a:moveTo>
                    <a:pt x="145257" y="0"/>
                  </a:moveTo>
                  <a:cubicBezTo>
                    <a:pt x="225808" y="0"/>
                    <a:pt x="290513" y="64705"/>
                    <a:pt x="290513" y="145257"/>
                  </a:cubicBezTo>
                  <a:cubicBezTo>
                    <a:pt x="290513" y="172987"/>
                    <a:pt x="282590" y="199398"/>
                    <a:pt x="269385" y="221846"/>
                  </a:cubicBezTo>
                  <a:cubicBezTo>
                    <a:pt x="269385" y="221846"/>
                    <a:pt x="269385" y="221846"/>
                    <a:pt x="254859" y="221846"/>
                  </a:cubicBezTo>
                  <a:cubicBezTo>
                    <a:pt x="254859" y="221846"/>
                    <a:pt x="254859" y="221846"/>
                    <a:pt x="239013" y="206000"/>
                  </a:cubicBezTo>
                  <a:cubicBezTo>
                    <a:pt x="249577" y="188833"/>
                    <a:pt x="256180" y="167705"/>
                    <a:pt x="256180" y="145257"/>
                  </a:cubicBezTo>
                  <a:cubicBezTo>
                    <a:pt x="256180" y="84513"/>
                    <a:pt x="207321" y="34333"/>
                    <a:pt x="145257" y="34333"/>
                  </a:cubicBezTo>
                  <a:cubicBezTo>
                    <a:pt x="84513" y="34333"/>
                    <a:pt x="34333" y="84513"/>
                    <a:pt x="34333" y="145257"/>
                  </a:cubicBezTo>
                  <a:cubicBezTo>
                    <a:pt x="34333" y="207321"/>
                    <a:pt x="84513" y="256180"/>
                    <a:pt x="145257" y="256180"/>
                  </a:cubicBezTo>
                  <a:cubicBezTo>
                    <a:pt x="167705" y="256180"/>
                    <a:pt x="188834" y="249577"/>
                    <a:pt x="206000" y="239013"/>
                  </a:cubicBezTo>
                  <a:cubicBezTo>
                    <a:pt x="206000" y="239013"/>
                    <a:pt x="206000" y="239013"/>
                    <a:pt x="221847" y="254859"/>
                  </a:cubicBezTo>
                  <a:cubicBezTo>
                    <a:pt x="221847" y="254859"/>
                    <a:pt x="221847" y="254859"/>
                    <a:pt x="221847" y="269385"/>
                  </a:cubicBezTo>
                  <a:cubicBezTo>
                    <a:pt x="199398" y="282590"/>
                    <a:pt x="172988" y="290513"/>
                    <a:pt x="145257" y="290513"/>
                  </a:cubicBezTo>
                  <a:cubicBezTo>
                    <a:pt x="64705" y="290513"/>
                    <a:pt x="0" y="225808"/>
                    <a:pt x="0" y="145257"/>
                  </a:cubicBezTo>
                  <a:cubicBezTo>
                    <a:pt x="0" y="64705"/>
                    <a:pt x="64705" y="0"/>
                    <a:pt x="1452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17" name="文本框 10"/>
          <p:cNvSpPr txBox="1">
            <a:spLocks noChangeArrowheads="1"/>
          </p:cNvSpPr>
          <p:nvPr/>
        </p:nvSpPr>
        <p:spPr bwMode="auto">
          <a:xfrm>
            <a:off x="174625" y="220664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研究意义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19366" y="2046030"/>
            <a:ext cx="2254508" cy="34822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dirty="0"/>
              <a:t>物体检测是计算机视觉中的一个重要基础，</a:t>
            </a:r>
            <a:r>
              <a:rPr lang="zh-CN" altLang="en-US" dirty="0"/>
              <a:t>它是</a:t>
            </a:r>
            <a:r>
              <a:rPr lang="zh-CN" altLang="zh-CN" dirty="0"/>
              <a:t>泛身份识别领域的一个基础性的算法，</a:t>
            </a:r>
            <a:r>
              <a:rPr lang="zh-CN" altLang="en-US" dirty="0"/>
              <a:t>本研究的改进可能</a:t>
            </a:r>
            <a:r>
              <a:rPr lang="zh-CN" altLang="zh-CN" dirty="0"/>
              <a:t>对后续的人脸与步态识别、计数、实例分割等任务也有着</a:t>
            </a:r>
            <a:r>
              <a:rPr lang="zh-CN" altLang="en-US" dirty="0"/>
              <a:t>一定程度</a:t>
            </a:r>
            <a:r>
              <a:rPr lang="zh-CN" altLang="zh-CN" dirty="0"/>
              <a:t>的影响。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151508" y="1627191"/>
            <a:ext cx="2052639" cy="3603625"/>
            <a:chOff x="2968625" y="2359978"/>
            <a:chExt cx="2052638" cy="3603625"/>
          </a:xfrm>
        </p:grpSpPr>
        <p:cxnSp>
          <p:nvCxnSpPr>
            <p:cNvPr id="55" name="直接连接符 54"/>
            <p:cNvCxnSpPr/>
            <p:nvPr/>
          </p:nvCxnSpPr>
          <p:spPr>
            <a:xfrm rot="5400000">
              <a:off x="4283076" y="1621790"/>
              <a:ext cx="0" cy="1476375"/>
            </a:xfrm>
            <a:prstGeom prst="line">
              <a:avLst/>
            </a:prstGeom>
            <a:ln w="19050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/>
            <p:cNvGrpSpPr/>
            <p:nvPr/>
          </p:nvGrpSpPr>
          <p:grpSpPr>
            <a:xfrm>
              <a:off x="2968625" y="2359978"/>
              <a:ext cx="1476375" cy="3600450"/>
              <a:chOff x="2968625" y="2359978"/>
              <a:chExt cx="1476375" cy="3600450"/>
            </a:xfrm>
          </p:grpSpPr>
          <p:cxnSp>
            <p:nvCxnSpPr>
              <p:cNvPr id="54" name="直接连接符 53"/>
              <p:cNvCxnSpPr/>
              <p:nvPr/>
            </p:nvCxnSpPr>
            <p:spPr>
              <a:xfrm>
                <a:off x="3544888" y="2359978"/>
                <a:ext cx="0" cy="360045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 rot="5400000">
                <a:off x="3706813" y="3436302"/>
                <a:ext cx="0" cy="1476375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直接连接符 56"/>
            <p:cNvCxnSpPr/>
            <p:nvPr/>
          </p:nvCxnSpPr>
          <p:spPr>
            <a:xfrm rot="5400000">
              <a:off x="4283076" y="5225415"/>
              <a:ext cx="0" cy="1476375"/>
            </a:xfrm>
            <a:prstGeom prst="line">
              <a:avLst/>
            </a:prstGeom>
            <a:ln w="19050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椭圆 101"/>
          <p:cNvSpPr/>
          <p:nvPr/>
        </p:nvSpPr>
        <p:spPr>
          <a:xfrm>
            <a:off x="1238568" y="2324100"/>
            <a:ext cx="2193925" cy="2193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zh-CN" altLang="en-US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物体检测算法</a:t>
            </a:r>
            <a:r>
              <a:rPr lang="en-US" altLang="zh-CN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r>
              <a:rPr lang="zh-CN" altLang="en-US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的改进</a:t>
            </a:r>
            <a:endParaRPr lang="zh-CN" altLang="en-US" noProof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35759" y="1252537"/>
            <a:ext cx="2855913" cy="773112"/>
            <a:chOff x="3952875" y="1985328"/>
            <a:chExt cx="2855913" cy="773112"/>
          </a:xfrm>
        </p:grpSpPr>
        <p:sp>
          <p:nvSpPr>
            <p:cNvPr id="103" name="圆角矩形 102"/>
            <p:cNvSpPr/>
            <p:nvPr/>
          </p:nvSpPr>
          <p:spPr>
            <a:xfrm>
              <a:off x="3952875" y="1985328"/>
              <a:ext cx="2855913" cy="77311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4185159" y="2159923"/>
              <a:ext cx="248818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YOLOv3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分析与实现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107" name="文本框 60"/>
          <p:cNvSpPr>
            <a:spLocks noChangeArrowheads="1"/>
          </p:cNvSpPr>
          <p:nvPr/>
        </p:nvSpPr>
        <p:spPr bwMode="auto">
          <a:xfrm>
            <a:off x="7589255" y="1252540"/>
            <a:ext cx="32997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zh-CN" altLang="en-US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分析</a:t>
            </a:r>
            <a:r>
              <a:rPr lang="en-US" altLang="zh-CN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r>
              <a:rPr lang="zh-CN" altLang="en-US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思路</a:t>
            </a:r>
            <a:endParaRPr lang="en-US" altLang="zh-CN" sz="16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zh-CN" altLang="en-US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基于</a:t>
            </a:r>
            <a:r>
              <a:rPr lang="en-US" altLang="zh-CN" sz="1600" b="1" dirty="0" err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PyTorch</a:t>
            </a:r>
            <a:r>
              <a:rPr lang="zh-CN" altLang="en-US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实现</a:t>
            </a:r>
            <a:r>
              <a:rPr lang="en-US" altLang="zh-CN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08" name="文本框 60"/>
          <p:cNvSpPr>
            <a:spLocks noChangeArrowheads="1"/>
          </p:cNvSpPr>
          <p:nvPr/>
        </p:nvSpPr>
        <p:spPr bwMode="auto">
          <a:xfrm>
            <a:off x="7609643" y="3033715"/>
            <a:ext cx="32793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zh-CN" altLang="en-US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分析</a:t>
            </a:r>
            <a:r>
              <a:rPr lang="en-US" altLang="zh-CN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r>
              <a:rPr lang="zh-CN" altLang="en-US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网络结构</a:t>
            </a:r>
            <a:endParaRPr lang="en-US" altLang="zh-CN" sz="16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zh-CN" altLang="en-US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分析数据集数据特征</a:t>
            </a:r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09" name="文本框 60"/>
          <p:cNvSpPr>
            <a:spLocks noChangeArrowheads="1"/>
          </p:cNvSpPr>
          <p:nvPr/>
        </p:nvSpPr>
        <p:spPr bwMode="auto">
          <a:xfrm>
            <a:off x="7589256" y="4814891"/>
            <a:ext cx="3635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zh-CN" altLang="en-US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针对网络结构与数据特征实现改进</a:t>
            </a:r>
            <a:endParaRPr lang="en-US" altLang="zh-CN" sz="16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zh-CN" altLang="en-US" sz="1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评价改进效果</a:t>
            </a:r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35757" y="3033713"/>
            <a:ext cx="2855914" cy="774700"/>
            <a:chOff x="3952875" y="3766503"/>
            <a:chExt cx="2855913" cy="774700"/>
          </a:xfrm>
        </p:grpSpPr>
        <p:sp>
          <p:nvSpPr>
            <p:cNvPr id="104" name="圆角矩形 103"/>
            <p:cNvSpPr/>
            <p:nvPr/>
          </p:nvSpPr>
          <p:spPr>
            <a:xfrm>
              <a:off x="3952875" y="3766503"/>
              <a:ext cx="2855913" cy="7747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4134335" y="3960148"/>
              <a:ext cx="24929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算法改进思路的分析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35758" y="4814887"/>
            <a:ext cx="2855913" cy="774700"/>
            <a:chOff x="3952875" y="5547678"/>
            <a:chExt cx="2855913" cy="774700"/>
          </a:xfrm>
        </p:grpSpPr>
        <p:sp>
          <p:nvSpPr>
            <p:cNvPr id="105" name="圆角矩形 104"/>
            <p:cNvSpPr/>
            <p:nvPr/>
          </p:nvSpPr>
          <p:spPr>
            <a:xfrm>
              <a:off x="3952875" y="5547678"/>
              <a:ext cx="2855913" cy="7747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4006095" y="5732343"/>
              <a:ext cx="27494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改进算法的实现与效果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1" name="文本框 10"/>
          <p:cNvSpPr txBox="1">
            <a:spLocks noChangeArrowheads="1"/>
          </p:cNvSpPr>
          <p:nvPr/>
        </p:nvSpPr>
        <p:spPr bwMode="auto">
          <a:xfrm>
            <a:off x="174625" y="220664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研究内容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2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7" grpId="0"/>
      <p:bldP spid="108" grpId="0"/>
      <p:bldP spid="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2700000">
            <a:off x="2549843" y="2496677"/>
            <a:ext cx="2017032" cy="20170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 rot="2700000">
            <a:off x="3234257" y="1296479"/>
            <a:ext cx="648211" cy="6482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 rot="2700000">
            <a:off x="1349644" y="3181089"/>
            <a:ext cx="648211" cy="6482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 rot="2700000">
            <a:off x="1442914" y="4059166"/>
            <a:ext cx="461671" cy="4616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 rot="2700000">
            <a:off x="2620446" y="1428491"/>
            <a:ext cx="384187" cy="38418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2" name="矩形 21"/>
          <p:cNvSpPr>
            <a:spLocks noChangeAspect="1"/>
          </p:cNvSpPr>
          <p:nvPr/>
        </p:nvSpPr>
        <p:spPr>
          <a:xfrm rot="2700000">
            <a:off x="667061" y="3688141"/>
            <a:ext cx="252000" cy="25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 rot="2700000">
            <a:off x="2873090" y="5461534"/>
            <a:ext cx="292365" cy="2923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 rot="2700000">
            <a:off x="9793359" y="4386731"/>
            <a:ext cx="467064" cy="46706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 rot="2700000">
            <a:off x="10174339" y="4856667"/>
            <a:ext cx="264047" cy="2640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 rot="2700000">
            <a:off x="10647660" y="2519572"/>
            <a:ext cx="351351" cy="35135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49472" y="2548821"/>
            <a:ext cx="2220480" cy="186204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  </a:t>
            </a:r>
            <a:r>
              <a:rPr lang="en-US" altLang="zh-CN" sz="11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02</a:t>
            </a:r>
            <a:endParaRPr lang="en-US" altLang="zh-CN" sz="8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74996" y="3088955"/>
            <a:ext cx="45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FZHei-B01S" panose="02010601030101010101" pitchFamily="2" charset="-122"/>
              </a:rPr>
              <a:t>YOLOv3</a:t>
            </a:r>
            <a:r>
              <a:rPr kumimoji="1"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FZHei-B01S" panose="02010601030101010101" pitchFamily="2" charset="-122"/>
              </a:rPr>
              <a:t>分析与实现</a:t>
            </a:r>
            <a:endParaRPr kumimoji="1"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934684" y="1602938"/>
            <a:ext cx="2161319" cy="3529050"/>
            <a:chOff x="3619886" y="1626645"/>
            <a:chExt cx="1620989" cy="2646787"/>
          </a:xfrm>
        </p:grpSpPr>
        <p:sp>
          <p:nvSpPr>
            <p:cNvPr id="13" name="矩形 12"/>
            <p:cNvSpPr/>
            <p:nvPr/>
          </p:nvSpPr>
          <p:spPr>
            <a:xfrm>
              <a:off x="3660059" y="2000712"/>
              <a:ext cx="1546534" cy="9540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19886" y="3166947"/>
              <a:ext cx="1620989" cy="4229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全卷积结构、没有全连接层，更快更灵活</a:t>
              </a:r>
              <a:endParaRPr lang="zh-CN" altLang="en-US" sz="1335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660058" y="1626645"/>
              <a:ext cx="1537732" cy="305853"/>
            </a:xfrm>
            <a:prstGeom prst="rect">
              <a:avLst/>
            </a:prstGeom>
          </p:spPr>
          <p:txBody>
            <a:bodyPr vert="horz" lIns="121920" tIns="60960" rIns="121920" bIns="6096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135" b="1" spc="-20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Darknet-53</a:t>
              </a:r>
              <a:endParaRPr lang="zh-CN" altLang="en-US" sz="2135" b="1" spc="-20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700224" y="2598597"/>
              <a:ext cx="1497568" cy="27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zh-CN" altLang="en-US" sz="16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特征提取主干网</a:t>
              </a:r>
              <a:endParaRPr lang="zh-CN" altLang="en-US" sz="16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619886" y="3850528"/>
              <a:ext cx="1620989" cy="4229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残差控制，避免梯度爆炸或消失</a:t>
              </a:r>
              <a:endParaRPr lang="zh-CN" altLang="en-US" sz="1335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4270294" y="2165259"/>
              <a:ext cx="342900" cy="325171"/>
            </a:xfrm>
            <a:custGeom>
              <a:avLst/>
              <a:gdLst>
                <a:gd name="connsiteX0" fmla="*/ 17139 w 331464"/>
                <a:gd name="connsiteY0" fmla="*/ 274638 h 314326"/>
                <a:gd name="connsiteX1" fmla="*/ 312414 w 331464"/>
                <a:gd name="connsiteY1" fmla="*/ 274638 h 314326"/>
                <a:gd name="connsiteX2" fmla="*/ 312414 w 331464"/>
                <a:gd name="connsiteY2" fmla="*/ 302420 h 314326"/>
                <a:gd name="connsiteX3" fmla="*/ 300758 w 331464"/>
                <a:gd name="connsiteY3" fmla="*/ 314326 h 314326"/>
                <a:gd name="connsiteX4" fmla="*/ 28795 w 331464"/>
                <a:gd name="connsiteY4" fmla="*/ 314326 h 314326"/>
                <a:gd name="connsiteX5" fmla="*/ 17139 w 331464"/>
                <a:gd name="connsiteY5" fmla="*/ 302420 h 314326"/>
                <a:gd name="connsiteX6" fmla="*/ 220339 w 331464"/>
                <a:gd name="connsiteY6" fmla="*/ 168275 h 314326"/>
                <a:gd name="connsiteX7" fmla="*/ 312414 w 331464"/>
                <a:gd name="connsiteY7" fmla="*/ 168275 h 314326"/>
                <a:gd name="connsiteX8" fmla="*/ 312414 w 331464"/>
                <a:gd name="connsiteY8" fmla="*/ 258763 h 314326"/>
                <a:gd name="connsiteX9" fmla="*/ 220339 w 331464"/>
                <a:gd name="connsiteY9" fmla="*/ 258763 h 314326"/>
                <a:gd name="connsiteX10" fmla="*/ 128264 w 331464"/>
                <a:gd name="connsiteY10" fmla="*/ 168275 h 314326"/>
                <a:gd name="connsiteX11" fmla="*/ 201289 w 331464"/>
                <a:gd name="connsiteY11" fmla="*/ 168275 h 314326"/>
                <a:gd name="connsiteX12" fmla="*/ 201289 w 331464"/>
                <a:gd name="connsiteY12" fmla="*/ 258763 h 314326"/>
                <a:gd name="connsiteX13" fmla="*/ 128264 w 331464"/>
                <a:gd name="connsiteY13" fmla="*/ 258763 h 314326"/>
                <a:gd name="connsiteX14" fmla="*/ 17139 w 331464"/>
                <a:gd name="connsiteY14" fmla="*/ 168275 h 314326"/>
                <a:gd name="connsiteX15" fmla="*/ 110802 w 331464"/>
                <a:gd name="connsiteY15" fmla="*/ 168275 h 314326"/>
                <a:gd name="connsiteX16" fmla="*/ 110802 w 331464"/>
                <a:gd name="connsiteY16" fmla="*/ 258763 h 314326"/>
                <a:gd name="connsiteX17" fmla="*/ 17139 w 331464"/>
                <a:gd name="connsiteY17" fmla="*/ 258763 h 314326"/>
                <a:gd name="connsiteX18" fmla="*/ 28189 w 331464"/>
                <a:gd name="connsiteY18" fmla="*/ 93663 h 314326"/>
                <a:gd name="connsiteX19" fmla="*/ 302951 w 331464"/>
                <a:gd name="connsiteY19" fmla="*/ 93663 h 314326"/>
                <a:gd name="connsiteX20" fmla="*/ 328872 w 331464"/>
                <a:gd name="connsiteY20" fmla="*/ 132428 h 314326"/>
                <a:gd name="connsiteX21" fmla="*/ 331464 w 331464"/>
                <a:gd name="connsiteY21" fmla="*/ 138888 h 314326"/>
                <a:gd name="connsiteX22" fmla="*/ 322392 w 331464"/>
                <a:gd name="connsiteY22" fmla="*/ 149226 h 314326"/>
                <a:gd name="connsiteX23" fmla="*/ 7452 w 331464"/>
                <a:gd name="connsiteY23" fmla="*/ 149226 h 314326"/>
                <a:gd name="connsiteX24" fmla="*/ 972 w 331464"/>
                <a:gd name="connsiteY24" fmla="*/ 144057 h 314326"/>
                <a:gd name="connsiteX25" fmla="*/ 972 w 331464"/>
                <a:gd name="connsiteY25" fmla="*/ 132428 h 314326"/>
                <a:gd name="connsiteX26" fmla="*/ 28189 w 331464"/>
                <a:gd name="connsiteY26" fmla="*/ 93663 h 314326"/>
                <a:gd name="connsiteX27" fmla="*/ 47833 w 331464"/>
                <a:gd name="connsiteY27" fmla="*/ 0 h 314326"/>
                <a:gd name="connsiteX28" fmla="*/ 283308 w 331464"/>
                <a:gd name="connsiteY28" fmla="*/ 0 h 314326"/>
                <a:gd name="connsiteX29" fmla="*/ 294952 w 331464"/>
                <a:gd name="connsiteY29" fmla="*/ 11824 h 314326"/>
                <a:gd name="connsiteX30" fmla="*/ 294952 w 331464"/>
                <a:gd name="connsiteY30" fmla="*/ 76200 h 314326"/>
                <a:gd name="connsiteX31" fmla="*/ 36189 w 331464"/>
                <a:gd name="connsiteY31" fmla="*/ 76200 h 314326"/>
                <a:gd name="connsiteX32" fmla="*/ 36189 w 331464"/>
                <a:gd name="connsiteY32" fmla="*/ 11824 h 314326"/>
                <a:gd name="connsiteX33" fmla="*/ 47833 w 331464"/>
                <a:gd name="connsiteY33" fmla="*/ 0 h 31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464" h="314326">
                  <a:moveTo>
                    <a:pt x="17139" y="274638"/>
                  </a:moveTo>
                  <a:cubicBezTo>
                    <a:pt x="17139" y="274638"/>
                    <a:pt x="17139" y="274638"/>
                    <a:pt x="312414" y="274638"/>
                  </a:cubicBezTo>
                  <a:cubicBezTo>
                    <a:pt x="312414" y="274638"/>
                    <a:pt x="312414" y="274638"/>
                    <a:pt x="312414" y="302420"/>
                  </a:cubicBezTo>
                  <a:cubicBezTo>
                    <a:pt x="312414" y="309035"/>
                    <a:pt x="307234" y="314326"/>
                    <a:pt x="300758" y="314326"/>
                  </a:cubicBezTo>
                  <a:cubicBezTo>
                    <a:pt x="300758" y="314326"/>
                    <a:pt x="300758" y="314326"/>
                    <a:pt x="28795" y="314326"/>
                  </a:cubicBezTo>
                  <a:cubicBezTo>
                    <a:pt x="22319" y="314326"/>
                    <a:pt x="17139" y="309035"/>
                    <a:pt x="17139" y="302420"/>
                  </a:cubicBezTo>
                  <a:close/>
                  <a:moveTo>
                    <a:pt x="220339" y="168275"/>
                  </a:moveTo>
                  <a:lnTo>
                    <a:pt x="312414" y="168275"/>
                  </a:lnTo>
                  <a:lnTo>
                    <a:pt x="312414" y="258763"/>
                  </a:lnTo>
                  <a:lnTo>
                    <a:pt x="220339" y="258763"/>
                  </a:lnTo>
                  <a:close/>
                  <a:moveTo>
                    <a:pt x="128264" y="168275"/>
                  </a:moveTo>
                  <a:lnTo>
                    <a:pt x="201289" y="168275"/>
                  </a:lnTo>
                  <a:lnTo>
                    <a:pt x="201289" y="258763"/>
                  </a:lnTo>
                  <a:lnTo>
                    <a:pt x="128264" y="258763"/>
                  </a:lnTo>
                  <a:close/>
                  <a:moveTo>
                    <a:pt x="17139" y="168275"/>
                  </a:moveTo>
                  <a:lnTo>
                    <a:pt x="110802" y="168275"/>
                  </a:lnTo>
                  <a:lnTo>
                    <a:pt x="110802" y="258763"/>
                  </a:lnTo>
                  <a:lnTo>
                    <a:pt x="17139" y="258763"/>
                  </a:lnTo>
                  <a:close/>
                  <a:moveTo>
                    <a:pt x="28189" y="93663"/>
                  </a:moveTo>
                  <a:cubicBezTo>
                    <a:pt x="28189" y="93663"/>
                    <a:pt x="28189" y="93663"/>
                    <a:pt x="302951" y="93663"/>
                  </a:cubicBezTo>
                  <a:cubicBezTo>
                    <a:pt x="302951" y="93663"/>
                    <a:pt x="302951" y="93663"/>
                    <a:pt x="328872" y="132428"/>
                  </a:cubicBezTo>
                  <a:cubicBezTo>
                    <a:pt x="330168" y="133720"/>
                    <a:pt x="331464" y="136304"/>
                    <a:pt x="331464" y="138888"/>
                  </a:cubicBezTo>
                  <a:cubicBezTo>
                    <a:pt x="331464" y="144057"/>
                    <a:pt x="327576" y="147934"/>
                    <a:pt x="322392" y="149226"/>
                  </a:cubicBezTo>
                  <a:cubicBezTo>
                    <a:pt x="322392" y="149226"/>
                    <a:pt x="322392" y="149226"/>
                    <a:pt x="7452" y="149226"/>
                  </a:cubicBezTo>
                  <a:cubicBezTo>
                    <a:pt x="4860" y="147934"/>
                    <a:pt x="2268" y="146641"/>
                    <a:pt x="972" y="144057"/>
                  </a:cubicBezTo>
                  <a:cubicBezTo>
                    <a:pt x="-324" y="140181"/>
                    <a:pt x="-324" y="136304"/>
                    <a:pt x="972" y="132428"/>
                  </a:cubicBezTo>
                  <a:cubicBezTo>
                    <a:pt x="972" y="132428"/>
                    <a:pt x="972" y="132428"/>
                    <a:pt x="28189" y="93663"/>
                  </a:cubicBezTo>
                  <a:close/>
                  <a:moveTo>
                    <a:pt x="47833" y="0"/>
                  </a:moveTo>
                  <a:cubicBezTo>
                    <a:pt x="47833" y="0"/>
                    <a:pt x="47833" y="0"/>
                    <a:pt x="283308" y="0"/>
                  </a:cubicBezTo>
                  <a:cubicBezTo>
                    <a:pt x="289777" y="0"/>
                    <a:pt x="294952" y="5255"/>
                    <a:pt x="294952" y="11824"/>
                  </a:cubicBezTo>
                  <a:lnTo>
                    <a:pt x="294952" y="76200"/>
                  </a:lnTo>
                  <a:cubicBezTo>
                    <a:pt x="294952" y="76200"/>
                    <a:pt x="294952" y="76200"/>
                    <a:pt x="36189" y="76200"/>
                  </a:cubicBezTo>
                  <a:cubicBezTo>
                    <a:pt x="36189" y="76200"/>
                    <a:pt x="36189" y="76200"/>
                    <a:pt x="36189" y="11824"/>
                  </a:cubicBezTo>
                  <a:cubicBezTo>
                    <a:pt x="36189" y="5255"/>
                    <a:pt x="41364" y="0"/>
                    <a:pt x="47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06571" y="1602936"/>
            <a:ext cx="2161319" cy="3529058"/>
            <a:chOff x="5323800" y="1626645"/>
            <a:chExt cx="1620989" cy="2646791"/>
          </a:xfrm>
        </p:grpSpPr>
        <p:sp>
          <p:nvSpPr>
            <p:cNvPr id="17" name="矩形 16"/>
            <p:cNvSpPr/>
            <p:nvPr/>
          </p:nvSpPr>
          <p:spPr>
            <a:xfrm>
              <a:off x="5363972" y="2000712"/>
              <a:ext cx="1546534" cy="95401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323800" y="3166946"/>
              <a:ext cx="1620989" cy="4229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每个</a:t>
              </a:r>
              <a:r>
                <a:rPr lang="en-US" altLang="zh-CN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YOLO</a:t>
              </a:r>
              <a:r>
                <a:rPr lang="zh-CN" altLang="en-US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层使用</a:t>
              </a:r>
              <a:r>
                <a:rPr lang="en-US" altLang="zh-CN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3</a:t>
              </a:r>
              <a:r>
                <a:rPr lang="zh-CN" altLang="en-US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个先验框，加快训练速度</a:t>
              </a:r>
              <a:endParaRPr lang="zh-CN" altLang="en-US" sz="1335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363972" y="1626645"/>
              <a:ext cx="1537732" cy="305853"/>
            </a:xfrm>
            <a:prstGeom prst="rect">
              <a:avLst/>
            </a:prstGeom>
          </p:spPr>
          <p:txBody>
            <a:bodyPr vert="horz" lIns="121920" tIns="60960" rIns="121920" bIns="6096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135" b="1" spc="-20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YOLO</a:t>
              </a:r>
              <a:r>
                <a:rPr lang="zh-CN" altLang="en-US" sz="2135" b="1" spc="-20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层</a:t>
              </a:r>
              <a:endParaRPr lang="zh-CN" altLang="en-US" sz="2135" b="1" spc="-20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404136" y="2598597"/>
              <a:ext cx="1497568" cy="27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zh-CN" altLang="en-US" sz="16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特征交互</a:t>
              </a:r>
              <a:endParaRPr lang="zh-CN" altLang="en-US" sz="16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323800" y="3850532"/>
              <a:ext cx="1620989" cy="4229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对多重</a:t>
              </a:r>
              <a:r>
                <a:rPr lang="en-US" altLang="zh-CN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Scale</a:t>
              </a:r>
              <a:r>
                <a:rPr lang="zh-CN" altLang="en-US" sz="1335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进行融合，让低阶特征图融合更多特征</a:t>
              </a:r>
              <a:endParaRPr lang="zh-CN" altLang="en-US" sz="1335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959280" y="2165259"/>
              <a:ext cx="342900" cy="325171"/>
            </a:xfrm>
            <a:custGeom>
              <a:avLst/>
              <a:gdLst>
                <a:gd name="connsiteX0" fmla="*/ 17139 w 331464"/>
                <a:gd name="connsiteY0" fmla="*/ 274638 h 314326"/>
                <a:gd name="connsiteX1" fmla="*/ 312414 w 331464"/>
                <a:gd name="connsiteY1" fmla="*/ 274638 h 314326"/>
                <a:gd name="connsiteX2" fmla="*/ 312414 w 331464"/>
                <a:gd name="connsiteY2" fmla="*/ 302420 h 314326"/>
                <a:gd name="connsiteX3" fmla="*/ 300758 w 331464"/>
                <a:gd name="connsiteY3" fmla="*/ 314326 h 314326"/>
                <a:gd name="connsiteX4" fmla="*/ 28795 w 331464"/>
                <a:gd name="connsiteY4" fmla="*/ 314326 h 314326"/>
                <a:gd name="connsiteX5" fmla="*/ 17139 w 331464"/>
                <a:gd name="connsiteY5" fmla="*/ 302420 h 314326"/>
                <a:gd name="connsiteX6" fmla="*/ 220339 w 331464"/>
                <a:gd name="connsiteY6" fmla="*/ 168275 h 314326"/>
                <a:gd name="connsiteX7" fmla="*/ 312414 w 331464"/>
                <a:gd name="connsiteY7" fmla="*/ 168275 h 314326"/>
                <a:gd name="connsiteX8" fmla="*/ 312414 w 331464"/>
                <a:gd name="connsiteY8" fmla="*/ 258763 h 314326"/>
                <a:gd name="connsiteX9" fmla="*/ 220339 w 331464"/>
                <a:gd name="connsiteY9" fmla="*/ 258763 h 314326"/>
                <a:gd name="connsiteX10" fmla="*/ 128264 w 331464"/>
                <a:gd name="connsiteY10" fmla="*/ 168275 h 314326"/>
                <a:gd name="connsiteX11" fmla="*/ 201289 w 331464"/>
                <a:gd name="connsiteY11" fmla="*/ 168275 h 314326"/>
                <a:gd name="connsiteX12" fmla="*/ 201289 w 331464"/>
                <a:gd name="connsiteY12" fmla="*/ 258763 h 314326"/>
                <a:gd name="connsiteX13" fmla="*/ 128264 w 331464"/>
                <a:gd name="connsiteY13" fmla="*/ 258763 h 314326"/>
                <a:gd name="connsiteX14" fmla="*/ 17139 w 331464"/>
                <a:gd name="connsiteY14" fmla="*/ 168275 h 314326"/>
                <a:gd name="connsiteX15" fmla="*/ 110802 w 331464"/>
                <a:gd name="connsiteY15" fmla="*/ 168275 h 314326"/>
                <a:gd name="connsiteX16" fmla="*/ 110802 w 331464"/>
                <a:gd name="connsiteY16" fmla="*/ 258763 h 314326"/>
                <a:gd name="connsiteX17" fmla="*/ 17139 w 331464"/>
                <a:gd name="connsiteY17" fmla="*/ 258763 h 314326"/>
                <a:gd name="connsiteX18" fmla="*/ 28189 w 331464"/>
                <a:gd name="connsiteY18" fmla="*/ 93663 h 314326"/>
                <a:gd name="connsiteX19" fmla="*/ 302951 w 331464"/>
                <a:gd name="connsiteY19" fmla="*/ 93663 h 314326"/>
                <a:gd name="connsiteX20" fmla="*/ 328872 w 331464"/>
                <a:gd name="connsiteY20" fmla="*/ 132428 h 314326"/>
                <a:gd name="connsiteX21" fmla="*/ 331464 w 331464"/>
                <a:gd name="connsiteY21" fmla="*/ 138888 h 314326"/>
                <a:gd name="connsiteX22" fmla="*/ 322392 w 331464"/>
                <a:gd name="connsiteY22" fmla="*/ 149226 h 314326"/>
                <a:gd name="connsiteX23" fmla="*/ 7452 w 331464"/>
                <a:gd name="connsiteY23" fmla="*/ 149226 h 314326"/>
                <a:gd name="connsiteX24" fmla="*/ 972 w 331464"/>
                <a:gd name="connsiteY24" fmla="*/ 144057 h 314326"/>
                <a:gd name="connsiteX25" fmla="*/ 972 w 331464"/>
                <a:gd name="connsiteY25" fmla="*/ 132428 h 314326"/>
                <a:gd name="connsiteX26" fmla="*/ 28189 w 331464"/>
                <a:gd name="connsiteY26" fmla="*/ 93663 h 314326"/>
                <a:gd name="connsiteX27" fmla="*/ 47833 w 331464"/>
                <a:gd name="connsiteY27" fmla="*/ 0 h 314326"/>
                <a:gd name="connsiteX28" fmla="*/ 283308 w 331464"/>
                <a:gd name="connsiteY28" fmla="*/ 0 h 314326"/>
                <a:gd name="connsiteX29" fmla="*/ 294952 w 331464"/>
                <a:gd name="connsiteY29" fmla="*/ 11824 h 314326"/>
                <a:gd name="connsiteX30" fmla="*/ 294952 w 331464"/>
                <a:gd name="connsiteY30" fmla="*/ 76200 h 314326"/>
                <a:gd name="connsiteX31" fmla="*/ 36189 w 331464"/>
                <a:gd name="connsiteY31" fmla="*/ 76200 h 314326"/>
                <a:gd name="connsiteX32" fmla="*/ 36189 w 331464"/>
                <a:gd name="connsiteY32" fmla="*/ 11824 h 314326"/>
                <a:gd name="connsiteX33" fmla="*/ 47833 w 331464"/>
                <a:gd name="connsiteY33" fmla="*/ 0 h 31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464" h="314326">
                  <a:moveTo>
                    <a:pt x="17139" y="274638"/>
                  </a:moveTo>
                  <a:cubicBezTo>
                    <a:pt x="17139" y="274638"/>
                    <a:pt x="17139" y="274638"/>
                    <a:pt x="312414" y="274638"/>
                  </a:cubicBezTo>
                  <a:cubicBezTo>
                    <a:pt x="312414" y="274638"/>
                    <a:pt x="312414" y="274638"/>
                    <a:pt x="312414" y="302420"/>
                  </a:cubicBezTo>
                  <a:cubicBezTo>
                    <a:pt x="312414" y="309035"/>
                    <a:pt x="307234" y="314326"/>
                    <a:pt x="300758" y="314326"/>
                  </a:cubicBezTo>
                  <a:cubicBezTo>
                    <a:pt x="300758" y="314326"/>
                    <a:pt x="300758" y="314326"/>
                    <a:pt x="28795" y="314326"/>
                  </a:cubicBezTo>
                  <a:cubicBezTo>
                    <a:pt x="22319" y="314326"/>
                    <a:pt x="17139" y="309035"/>
                    <a:pt x="17139" y="302420"/>
                  </a:cubicBezTo>
                  <a:close/>
                  <a:moveTo>
                    <a:pt x="220339" y="168275"/>
                  </a:moveTo>
                  <a:lnTo>
                    <a:pt x="312414" y="168275"/>
                  </a:lnTo>
                  <a:lnTo>
                    <a:pt x="312414" y="258763"/>
                  </a:lnTo>
                  <a:lnTo>
                    <a:pt x="220339" y="258763"/>
                  </a:lnTo>
                  <a:close/>
                  <a:moveTo>
                    <a:pt x="128264" y="168275"/>
                  </a:moveTo>
                  <a:lnTo>
                    <a:pt x="201289" y="168275"/>
                  </a:lnTo>
                  <a:lnTo>
                    <a:pt x="201289" y="258763"/>
                  </a:lnTo>
                  <a:lnTo>
                    <a:pt x="128264" y="258763"/>
                  </a:lnTo>
                  <a:close/>
                  <a:moveTo>
                    <a:pt x="17139" y="168275"/>
                  </a:moveTo>
                  <a:lnTo>
                    <a:pt x="110802" y="168275"/>
                  </a:lnTo>
                  <a:lnTo>
                    <a:pt x="110802" y="258763"/>
                  </a:lnTo>
                  <a:lnTo>
                    <a:pt x="17139" y="258763"/>
                  </a:lnTo>
                  <a:close/>
                  <a:moveTo>
                    <a:pt x="28189" y="93663"/>
                  </a:moveTo>
                  <a:cubicBezTo>
                    <a:pt x="28189" y="93663"/>
                    <a:pt x="28189" y="93663"/>
                    <a:pt x="302951" y="93663"/>
                  </a:cubicBezTo>
                  <a:cubicBezTo>
                    <a:pt x="302951" y="93663"/>
                    <a:pt x="302951" y="93663"/>
                    <a:pt x="328872" y="132428"/>
                  </a:cubicBezTo>
                  <a:cubicBezTo>
                    <a:pt x="330168" y="133720"/>
                    <a:pt x="331464" y="136304"/>
                    <a:pt x="331464" y="138888"/>
                  </a:cubicBezTo>
                  <a:cubicBezTo>
                    <a:pt x="331464" y="144057"/>
                    <a:pt x="327576" y="147934"/>
                    <a:pt x="322392" y="149226"/>
                  </a:cubicBezTo>
                  <a:cubicBezTo>
                    <a:pt x="322392" y="149226"/>
                    <a:pt x="322392" y="149226"/>
                    <a:pt x="7452" y="149226"/>
                  </a:cubicBezTo>
                  <a:cubicBezTo>
                    <a:pt x="4860" y="147934"/>
                    <a:pt x="2268" y="146641"/>
                    <a:pt x="972" y="144057"/>
                  </a:cubicBezTo>
                  <a:cubicBezTo>
                    <a:pt x="-324" y="140181"/>
                    <a:pt x="-324" y="136304"/>
                    <a:pt x="972" y="132428"/>
                  </a:cubicBezTo>
                  <a:cubicBezTo>
                    <a:pt x="972" y="132428"/>
                    <a:pt x="972" y="132428"/>
                    <a:pt x="28189" y="93663"/>
                  </a:cubicBezTo>
                  <a:close/>
                  <a:moveTo>
                    <a:pt x="47833" y="0"/>
                  </a:moveTo>
                  <a:cubicBezTo>
                    <a:pt x="47833" y="0"/>
                    <a:pt x="47833" y="0"/>
                    <a:pt x="283308" y="0"/>
                  </a:cubicBezTo>
                  <a:cubicBezTo>
                    <a:pt x="289777" y="0"/>
                    <a:pt x="294952" y="5255"/>
                    <a:pt x="294952" y="11824"/>
                  </a:cubicBezTo>
                  <a:lnTo>
                    <a:pt x="294952" y="76200"/>
                  </a:lnTo>
                  <a:cubicBezTo>
                    <a:pt x="294952" y="76200"/>
                    <a:pt x="294952" y="76200"/>
                    <a:pt x="36189" y="76200"/>
                  </a:cubicBezTo>
                  <a:cubicBezTo>
                    <a:pt x="36189" y="76200"/>
                    <a:pt x="36189" y="76200"/>
                    <a:pt x="36189" y="11824"/>
                  </a:cubicBezTo>
                  <a:cubicBezTo>
                    <a:pt x="36189" y="5255"/>
                    <a:pt x="41364" y="0"/>
                    <a:pt x="47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31" name="文本框 10"/>
          <p:cNvSpPr txBox="1">
            <a:spLocks noChangeArrowheads="1"/>
          </p:cNvSpPr>
          <p:nvPr/>
        </p:nvSpPr>
        <p:spPr bwMode="auto">
          <a:xfrm>
            <a:off x="174625" y="220664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分析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 descr="C:\Users\Core\Documents\Tencent Files\514086865\Image\C2C\HR~0R{(UBBXKGT7IEJQ~KQ2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132" y="220663"/>
            <a:ext cx="4326088" cy="653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982980"/>
            <a:ext cx="6242772" cy="55435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"/>
          <p:cNvPicPr/>
          <p:nvPr/>
        </p:nvPicPr>
        <p:blipFill>
          <a:blip r:embed="rId3"/>
          <a:srcRect l="12417" t="3840" r="2920" b="8726"/>
          <a:stretch>
            <a:fillRect/>
          </a:stretch>
        </p:blipFill>
        <p:spPr>
          <a:xfrm>
            <a:off x="8577725" y="2120863"/>
            <a:ext cx="2540000" cy="2505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74625" y="220664"/>
            <a:ext cx="264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YOLOv3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实现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2" y="188914"/>
            <a:ext cx="144463" cy="463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15" name="图片 14"/>
          <p:cNvPicPr/>
          <p:nvPr/>
        </p:nvPicPr>
        <p:blipFill>
          <a:blip r:embed="rId1"/>
          <a:stretch>
            <a:fillRect/>
          </a:stretch>
        </p:blipFill>
        <p:spPr>
          <a:xfrm>
            <a:off x="2156083" y="134136"/>
            <a:ext cx="7879836" cy="6589728"/>
          </a:xfrm>
          <a:prstGeom prst="rect">
            <a:avLst/>
          </a:prstGeom>
        </p:spPr>
      </p:pic>
      <p:pic>
        <p:nvPicPr>
          <p:cNvPr id="16" name="图片 15" descr="C:\Users\Core\Documents\Tencent Files\514086865\FileRecv\MobileFile\Image\1V60C1WDD`$WD}1H1LW6R0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3373" y="1836740"/>
            <a:ext cx="5165259" cy="31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 descr="C:\Users\Core\Documents\Tencent Files\514086865\FileRecv\MobileFile\7_RH_FKD01GIC(24$M$9A5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4316" y="1836740"/>
            <a:ext cx="4143375" cy="31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 descr="d5137427-89c116ae"/>
          <p:cNvPicPr/>
          <p:nvPr/>
        </p:nvPicPr>
        <p:blipFill>
          <a:blip r:embed="rId4"/>
          <a:stretch>
            <a:fillRect/>
          </a:stretch>
        </p:blipFill>
        <p:spPr>
          <a:xfrm>
            <a:off x="2499362" y="1406123"/>
            <a:ext cx="7193281" cy="4045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AAAAAAAAAAAAAAAAAA">
  <a:themeElements>
    <a:clrScheme name="自定义 11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5959"/>
      </a:accent1>
      <a:accent2>
        <a:srgbClr val="3F3F3F"/>
      </a:accent2>
      <a:accent3>
        <a:srgbClr val="595959"/>
      </a:accent3>
      <a:accent4>
        <a:srgbClr val="3F3F3F"/>
      </a:accent4>
      <a:accent5>
        <a:srgbClr val="595959"/>
      </a:accent5>
      <a:accent6>
        <a:srgbClr val="3F3F3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1707</Words>
  <Application>WPS 演示</Application>
  <PresentationFormat>宽屏</PresentationFormat>
  <Paragraphs>313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Liberation Sans</vt:lpstr>
      <vt:lpstr>微软雅黑</vt:lpstr>
      <vt:lpstr>文泉驿微米黑</vt:lpstr>
      <vt:lpstr>Segoe UI</vt:lpstr>
      <vt:lpstr>FZHei-B01S</vt:lpstr>
      <vt:lpstr>Calibri</vt:lpstr>
      <vt:lpstr>Calibri</vt:lpstr>
      <vt:lpstr>经典特宋简</vt:lpstr>
      <vt:lpstr>Times New Roman</vt:lpstr>
      <vt:lpstr>Cambria</vt:lpstr>
      <vt:lpstr>宋体</vt:lpstr>
      <vt:lpstr>Arial Unicode MS</vt:lpstr>
      <vt:lpstr>等线</vt:lpstr>
      <vt:lpstr>Pothana2000</vt:lpstr>
      <vt:lpstr>等线 Light</vt:lpstr>
      <vt:lpstr>Noto Music</vt:lpstr>
      <vt:lpstr>Droid Sans Fallback</vt:lpstr>
      <vt:lpstr>Liberation Serif</vt:lpstr>
      <vt:lpstr>AAAAAAAAAAAAAAAAAAA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5-1228-40</dc:title>
  <dc:creator>Administrator</dc:creator>
  <cp:lastModifiedBy>core</cp:lastModifiedBy>
  <cp:revision>61</cp:revision>
  <dcterms:created xsi:type="dcterms:W3CDTF">2019-06-05T01:21:14Z</dcterms:created>
  <dcterms:modified xsi:type="dcterms:W3CDTF">2019-06-05T01:21:14Z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2052-11.1.0.8392</vt:lpwstr>
  </property>
</Properties>
</file>